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9144000"/>
  <p:notesSz cx="6858000" cy="9144000"/>
  <p:embeddedFontLst>
    <p:embeddedFont>
      <p:font typeface="Roboto Slab"/>
      <p:regular r:id="rId28"/>
      <p:bold r:id="rId29"/>
    </p:embeddedFont>
    <p:embeddedFont>
      <p:font typeface="Proxima Nova"/>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Slab-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Slab-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7.xml"/><Relationship Id="rId33" Type="http://schemas.openxmlformats.org/officeDocument/2006/relationships/font" Target="fonts/ProximaNova-boldItalic.fntdata"/><Relationship Id="rId10" Type="http://schemas.openxmlformats.org/officeDocument/2006/relationships/slide" Target="slides/slide6.xml"/><Relationship Id="rId32" Type="http://schemas.openxmlformats.org/officeDocument/2006/relationships/font" Target="fonts/ProximaNova-italic.fntdata"/><Relationship Id="rId13" Type="http://schemas.openxmlformats.org/officeDocument/2006/relationships/slide" Target="slides/slide9.xml"/><Relationship Id="rId35" Type="http://schemas.openxmlformats.org/officeDocument/2006/relationships/font" Target="fonts/RobotoMono-bold.fntdata"/><Relationship Id="rId12" Type="http://schemas.openxmlformats.org/officeDocument/2006/relationships/slide" Target="slides/slide8.xml"/><Relationship Id="rId34" Type="http://schemas.openxmlformats.org/officeDocument/2006/relationships/font" Target="fonts/RobotoMono-regular.fntdata"/><Relationship Id="rId15" Type="http://schemas.openxmlformats.org/officeDocument/2006/relationships/slide" Target="slides/slide11.xml"/><Relationship Id="rId37" Type="http://schemas.openxmlformats.org/officeDocument/2006/relationships/font" Target="fonts/RobotoMono-boldItalic.fntdata"/><Relationship Id="rId14" Type="http://schemas.openxmlformats.org/officeDocument/2006/relationships/slide" Target="slides/slide10.xml"/><Relationship Id="rId36" Type="http://schemas.openxmlformats.org/officeDocument/2006/relationships/font" Target="fonts/RobotoMon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6" name="Shape 21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8" name="Shape 22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5" name="Shape 2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4" name="Shape 24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5" name="Shape 24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2" name="Shape 25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8" name="Shape 258"/>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8" name="Shape 268"/>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4" name="Shape 274"/>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9" name="Shape 279"/>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87" name="Shape 287"/>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96" name="Shape 296"/>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07" name="Shape 307"/>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6" name="Shape 316"/>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4" name="Shape 32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25" name="Shape 32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1" name="Shape 17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86" name="Shape 18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4" name="Shape 1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1" name="Shape 20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9" name="Shape 19"/>
          <p:cNvSpPr txBox="1"/>
          <p:nvPr>
            <p:ph type="ctrTitle"/>
          </p:nvPr>
        </p:nvSpPr>
        <p:spPr>
          <a:xfrm>
            <a:off x="1600200" y="2492375"/>
            <a:ext cx="6762600" cy="1470000"/>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600"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95" name="Shape 9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00" name="Shape 100"/>
          <p:cNvSpPr txBox="1"/>
          <p:nvPr>
            <p:ph type="title"/>
          </p:nvPr>
        </p:nvSpPr>
        <p:spPr>
          <a:xfrm>
            <a:off x="779464" y="590550"/>
            <a:ext cx="3657600" cy="1161900"/>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599" cy="53088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6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00" cy="6483300"/>
          </a:xfrm>
          <a:prstGeom prst="rect">
            <a:avLst/>
          </a:prstGeom>
          <a:noFill/>
          <a:ln>
            <a:noFill/>
          </a:ln>
        </p:spPr>
      </p:pic>
      <p:sp>
        <p:nvSpPr>
          <p:cNvPr id="108" name="Shape 108"/>
          <p:cNvSpPr txBox="1"/>
          <p:nvPr>
            <p:ph type="title"/>
          </p:nvPr>
        </p:nvSpPr>
        <p:spPr>
          <a:xfrm>
            <a:off x="3886200" y="533400"/>
            <a:ext cx="4476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00"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39" y="179292"/>
            <a:ext cx="3281100" cy="6483000"/>
          </a:xfrm>
          <a:prstGeom prst="round1Rect">
            <a:avLst>
              <a:gd fmla="val 17325"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6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16" name="Shape 116"/>
          <p:cNvSpPr txBox="1"/>
          <p:nvPr>
            <p:ph type="title"/>
          </p:nvPr>
        </p:nvSpPr>
        <p:spPr>
          <a:xfrm>
            <a:off x="4710953" y="533400"/>
            <a:ext cx="3657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0"/>
          </a:xfrm>
          <a:prstGeom prst="ellipse">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599"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24" name="Shape 124"/>
          <p:cNvSpPr txBox="1"/>
          <p:nvPr>
            <p:ph type="title"/>
          </p:nvPr>
        </p:nvSpPr>
        <p:spPr>
          <a:xfrm>
            <a:off x="808037" y="3778623"/>
            <a:ext cx="7560600" cy="11028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610" y="762000"/>
            <a:ext cx="7427700" cy="2989800"/>
          </a:xfrm>
          <a:prstGeom prst="roundRect">
            <a:avLst>
              <a:gd fmla="val 7476"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60000" cy="12210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2" name="Shape 13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7050" y="141300"/>
            <a:ext cx="4208400" cy="7583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9" name="Shape 139"/>
          <p:cNvSpPr txBox="1"/>
          <p:nvPr>
            <p:ph type="title"/>
          </p:nvPr>
        </p:nvSpPr>
        <p:spPr>
          <a:xfrm rot="5400000">
            <a:off x="5373299" y="2734862"/>
            <a:ext cx="5268900" cy="13581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275" y="328564"/>
            <a:ext cx="5268900" cy="61707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6" name="Shape 26"/>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600" cy="6483299"/>
          </a:xfrm>
          <a:prstGeom prst="rect">
            <a:avLst/>
          </a:prstGeom>
          <a:noFill/>
          <a:ln>
            <a:noFill/>
          </a:ln>
        </p:spPr>
      </p:pic>
      <p:sp>
        <p:nvSpPr>
          <p:cNvPr id="33" name="Shape 33"/>
          <p:cNvSpPr txBox="1"/>
          <p:nvPr>
            <p:ph type="title"/>
          </p:nvPr>
        </p:nvSpPr>
        <p:spPr>
          <a:xfrm>
            <a:off x="779462" y="2591359"/>
            <a:ext cx="7583400" cy="1362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00" cy="15003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40" name="Shape 4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cxnSp>
        <p:nvCxnSpPr>
          <p:cNvPr id="48" name="Shape 48"/>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00" cy="10443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62" name="Shape 6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0" name="Shape 7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9" name="Shape 7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89" name="Shape 8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00" cy="6478500"/>
          </a:xfrm>
          <a:prstGeom prst="round2DiagRect">
            <a:avLst>
              <a:gd fmla="val 9416" name="adj1"/>
              <a:gd fmla="val 0" name="adj2"/>
            </a:avLst>
          </a:prstGeom>
          <a:gradFill>
            <a:gsLst>
              <a:gs pos="0">
                <a:srgbClr val="B27A00"/>
              </a:gs>
              <a:gs pos="13000">
                <a:srgbClr val="B27A00"/>
              </a:gs>
              <a:gs pos="100000">
                <a:schemeClr val="lt1"/>
              </a:gs>
            </a:gsLst>
            <a:lin ang="5400012"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600" cy="6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9.png"/><Relationship Id="rId6"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1" Type="http://schemas.openxmlformats.org/officeDocument/2006/relationships/image" Target="../media/image38.jpg"/><Relationship Id="rId10" Type="http://schemas.openxmlformats.org/officeDocument/2006/relationships/image" Target="../media/image37.png"/><Relationship Id="rId12"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mailto:jmorg035@fiu.edu" TargetMode="External"/><Relationship Id="rId4" Type="http://schemas.openxmlformats.org/officeDocument/2006/relationships/hyperlink" Target="mailto:jalva304@fiu.edu" TargetMode="External"/><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30.png"/><Relationship Id="rId8"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Interactive Paint</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Alain Galvan, Justin Alvarez, Jacob Leschen, Jose Morgan</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Owner(s): Francisco Ortega</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Fall 2016</a:t>
            </a:r>
          </a:p>
        </p:txBody>
      </p:sp>
      <p:pic>
        <p:nvPicPr>
          <p:cNvPr id="152" name="Shape 152"/>
          <p:cNvPicPr preferRelativeResize="0"/>
          <p:nvPr/>
        </p:nvPicPr>
        <p:blipFill>
          <a:blip r:embed="rId3">
            <a:alphaModFix/>
          </a:blip>
          <a:stretch>
            <a:fillRect/>
          </a:stretch>
        </p:blipFill>
        <p:spPr>
          <a:xfrm>
            <a:off x="228600" y="5871066"/>
            <a:ext cx="2794723" cy="764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sz="2400"/>
              <a:t>User Story # 230 - HMD Game Framework (Screenshots)</a:t>
            </a:r>
          </a:p>
        </p:txBody>
      </p:sp>
      <p:pic>
        <p:nvPicPr>
          <p:cNvPr descr="scree.png" id="219" name="Shape 219"/>
          <p:cNvPicPr preferRelativeResize="0"/>
          <p:nvPr/>
        </p:nvPicPr>
        <p:blipFill>
          <a:blip r:embed="rId3">
            <a:alphaModFix/>
          </a:blip>
          <a:stretch>
            <a:fillRect/>
          </a:stretch>
        </p:blipFill>
        <p:spPr>
          <a:xfrm>
            <a:off x="478475" y="1828799"/>
            <a:ext cx="3994348" cy="1711849"/>
          </a:xfrm>
          <a:prstGeom prst="rect">
            <a:avLst/>
          </a:prstGeom>
          <a:noFill/>
          <a:ln>
            <a:noFill/>
          </a:ln>
        </p:spPr>
      </p:pic>
      <p:pic>
        <p:nvPicPr>
          <p:cNvPr descr="wincondition.png" id="220" name="Shape 220"/>
          <p:cNvPicPr preferRelativeResize="0"/>
          <p:nvPr/>
        </p:nvPicPr>
        <p:blipFill>
          <a:blip r:embed="rId4">
            <a:alphaModFix/>
          </a:blip>
          <a:stretch>
            <a:fillRect/>
          </a:stretch>
        </p:blipFill>
        <p:spPr>
          <a:xfrm>
            <a:off x="408000" y="4331024"/>
            <a:ext cx="4135299" cy="1633849"/>
          </a:xfrm>
          <a:prstGeom prst="rect">
            <a:avLst/>
          </a:prstGeom>
          <a:noFill/>
          <a:ln>
            <a:noFill/>
          </a:ln>
        </p:spPr>
      </p:pic>
      <p:sp>
        <p:nvSpPr>
          <p:cNvPr id="221" name="Shape 221"/>
          <p:cNvSpPr txBox="1"/>
          <p:nvPr/>
        </p:nvSpPr>
        <p:spPr>
          <a:xfrm>
            <a:off x="398725" y="3540650"/>
            <a:ext cx="4074000" cy="638100"/>
          </a:xfrm>
          <a:prstGeom prst="rect">
            <a:avLst/>
          </a:prstGeom>
          <a:noFill/>
          <a:ln>
            <a:noFill/>
          </a:ln>
        </p:spPr>
        <p:txBody>
          <a:bodyPr anchorCtr="0" anchor="t" bIns="91425" lIns="91425" rIns="91425" tIns="91425">
            <a:noAutofit/>
          </a:bodyPr>
          <a:lstStyle/>
          <a:p>
            <a:pPr lvl="0">
              <a:spcBef>
                <a:spcPts val="0"/>
              </a:spcBef>
              <a:buNone/>
            </a:pPr>
            <a:r>
              <a:rPr lang="en-US"/>
              <a:t>The key item, </a:t>
            </a:r>
            <a:r>
              <a:rPr lang="en-US"/>
              <a:t>alongside</a:t>
            </a:r>
            <a:r>
              <a:rPr lang="en-US"/>
              <a:t> 2 of the gates - blue gates for the key and purple gates for the teleport beam</a:t>
            </a:r>
          </a:p>
        </p:txBody>
      </p:sp>
      <p:sp>
        <p:nvSpPr>
          <p:cNvPr id="222" name="Shape 222"/>
          <p:cNvSpPr txBox="1"/>
          <p:nvPr/>
        </p:nvSpPr>
        <p:spPr>
          <a:xfrm>
            <a:off x="430625" y="5996775"/>
            <a:ext cx="3994500" cy="733500"/>
          </a:xfrm>
          <a:prstGeom prst="rect">
            <a:avLst/>
          </a:prstGeom>
          <a:noFill/>
          <a:ln>
            <a:noFill/>
          </a:ln>
        </p:spPr>
        <p:txBody>
          <a:bodyPr anchorCtr="0" anchor="t" bIns="91425" lIns="91425" rIns="91425" tIns="91425">
            <a:noAutofit/>
          </a:bodyPr>
          <a:lstStyle/>
          <a:p>
            <a:pPr lvl="0">
              <a:spcBef>
                <a:spcPts val="0"/>
              </a:spcBef>
              <a:buNone/>
            </a:pPr>
            <a:r>
              <a:rPr lang="en-US"/>
              <a:t>A simple win-condition: when the key reaches the end of the maze, a golden light animates.</a:t>
            </a:r>
          </a:p>
        </p:txBody>
      </p:sp>
      <p:pic>
        <p:nvPicPr>
          <p:cNvPr descr="samplecode.png" id="223" name="Shape 223"/>
          <p:cNvPicPr preferRelativeResize="0"/>
          <p:nvPr/>
        </p:nvPicPr>
        <p:blipFill>
          <a:blip r:embed="rId5">
            <a:alphaModFix/>
          </a:blip>
          <a:stretch>
            <a:fillRect/>
          </a:stretch>
        </p:blipFill>
        <p:spPr>
          <a:xfrm>
            <a:off x="4657125" y="1880312"/>
            <a:ext cx="4135299" cy="3097373"/>
          </a:xfrm>
          <a:prstGeom prst="rect">
            <a:avLst/>
          </a:prstGeom>
          <a:noFill/>
          <a:ln>
            <a:noFill/>
          </a:ln>
        </p:spPr>
      </p:pic>
      <p:sp>
        <p:nvSpPr>
          <p:cNvPr id="224" name="Shape 224"/>
          <p:cNvSpPr txBox="1"/>
          <p:nvPr/>
        </p:nvSpPr>
        <p:spPr>
          <a:xfrm>
            <a:off x="4673000" y="5071725"/>
            <a:ext cx="4074000" cy="733500"/>
          </a:xfrm>
          <a:prstGeom prst="rect">
            <a:avLst/>
          </a:prstGeom>
          <a:noFill/>
          <a:ln>
            <a:noFill/>
          </a:ln>
        </p:spPr>
        <p:txBody>
          <a:bodyPr anchorCtr="0" anchor="t" bIns="91425" lIns="91425" rIns="91425" tIns="91425">
            <a:noAutofit/>
          </a:bodyPr>
          <a:lstStyle/>
          <a:p>
            <a:pPr lvl="0">
              <a:spcBef>
                <a:spcPts val="0"/>
              </a:spcBef>
              <a:buNone/>
            </a:pPr>
            <a:r>
              <a:rPr lang="en-US"/>
              <a:t>Sample Code - the key item’s “Use Button” function: change shape between a cube and a flat box</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69850" lvl="0" marL="0" marR="0" rtl="0" algn="l">
              <a:spcBef>
                <a:spcPts val="0"/>
              </a:spcBef>
              <a:spcAft>
                <a:spcPts val="0"/>
              </a:spcAft>
              <a:buSzPct val="28947"/>
              <a:buNone/>
            </a:pPr>
            <a:r>
              <a:rPr lang="en-US"/>
              <a:t>User Story #202 - Add tools to new Cinder integrated project</a:t>
            </a:r>
          </a:p>
        </p:txBody>
      </p:sp>
      <p:sp>
        <p:nvSpPr>
          <p:cNvPr id="231" name="Shape 23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78571"/>
              <a:buFont typeface="Arial"/>
              <a:buNone/>
            </a:pPr>
            <a:r>
              <a:rPr b="1" lang="en-US" sz="1400">
                <a:solidFill>
                  <a:schemeClr val="dk1"/>
                </a:solidFill>
              </a:rPr>
              <a:t>User Story #202 - Add tools to new Cinder integrated project</a:t>
            </a:r>
          </a:p>
          <a:p>
            <a:pPr indent="-69850" lvl="0" marL="0" rtl="0">
              <a:spcBef>
                <a:spcPts val="0"/>
              </a:spcBef>
              <a:buClr>
                <a:schemeClr val="dk1"/>
              </a:buClr>
              <a:buSzPct val="78571"/>
              <a:buFont typeface="Arial"/>
              <a:buNone/>
            </a:pPr>
            <a:r>
              <a:rPr lang="en-US" sz="1400">
                <a:solidFill>
                  <a:schemeClr val="dk1"/>
                </a:solidFill>
              </a:rPr>
              <a:t>As a user, I want to be able to use some basic tools (New, Save, Line, Rotate, and color select).</a:t>
            </a:r>
          </a:p>
          <a:p>
            <a:pPr indent="-69850" lvl="0" marL="0" rtl="0">
              <a:spcBef>
                <a:spcPts val="0"/>
              </a:spcBef>
              <a:buClr>
                <a:schemeClr val="dk1"/>
              </a:buClr>
              <a:buSzPct val="78571"/>
              <a:buFont typeface="Arial"/>
              <a:buNone/>
            </a:pPr>
            <a:r>
              <a:rPr b="1" lang="en-US" sz="1400">
                <a:solidFill>
                  <a:schemeClr val="dk1"/>
                </a:solidFill>
              </a:rPr>
              <a:t>Acceptance Criteria:</a:t>
            </a:r>
          </a:p>
          <a:p>
            <a:pPr indent="-317500" lvl="0" marL="457200" rtl="0">
              <a:spcBef>
                <a:spcPts val="0"/>
              </a:spcBef>
              <a:buClr>
                <a:schemeClr val="dk1"/>
              </a:buClr>
              <a:buSzPct val="100000"/>
              <a:buFont typeface="Trebuchet MS"/>
              <a:buAutoNum type="arabicPeriod"/>
            </a:pPr>
            <a:r>
              <a:rPr lang="en-US" sz="1400">
                <a:solidFill>
                  <a:schemeClr val="dk1"/>
                </a:solidFill>
              </a:rPr>
              <a:t>All tools work</a:t>
            </a:r>
          </a:p>
          <a:p>
            <a:pPr indent="-317500" lvl="0" marL="457200" rtl="0">
              <a:spcBef>
                <a:spcPts val="0"/>
              </a:spcBef>
              <a:buClr>
                <a:schemeClr val="dk1"/>
              </a:buClr>
              <a:buSzPct val="100000"/>
              <a:buFont typeface="Trebuchet MS"/>
              <a:buAutoNum type="arabicPeriod"/>
            </a:pPr>
            <a:r>
              <a:rPr lang="en-US" sz="1400">
                <a:solidFill>
                  <a:schemeClr val="dk1"/>
                </a:solidFill>
              </a:rPr>
              <a:t>All tools can be composed together</a:t>
            </a:r>
          </a:p>
          <a:p>
            <a:pPr indent="-317500" lvl="0" marL="457200" rtl="0">
              <a:spcBef>
                <a:spcPts val="0"/>
              </a:spcBef>
              <a:buClr>
                <a:schemeClr val="dk1"/>
              </a:buClr>
              <a:buSzPct val="100000"/>
              <a:buFont typeface="Trebuchet MS"/>
              <a:buAutoNum type="arabicPeriod"/>
            </a:pPr>
            <a:r>
              <a:rPr lang="en-US" sz="1400">
                <a:solidFill>
                  <a:schemeClr val="dk1"/>
                </a:solidFill>
              </a:rPr>
              <a:t>Any other criteria specified in the sub-tasks are met</a:t>
            </a:r>
          </a:p>
          <a:p>
            <a:pPr indent="-69850" lvl="0" marL="0" rtl="0">
              <a:spcBef>
                <a:spcPts val="0"/>
              </a:spcBef>
              <a:buClr>
                <a:schemeClr val="dk1"/>
              </a:buClr>
              <a:buSzPct val="78571"/>
              <a:buFont typeface="Arial"/>
              <a:buNone/>
            </a:pPr>
            <a:r>
              <a:rPr b="1" lang="en-US" sz="1400">
                <a:solidFill>
                  <a:schemeClr val="dk1"/>
                </a:solidFill>
              </a:rPr>
              <a:t>Tasks:</a:t>
            </a:r>
          </a:p>
          <a:p>
            <a:pPr indent="-317500" lvl="0" marL="457200" rtl="0">
              <a:spcBef>
                <a:spcPts val="0"/>
              </a:spcBef>
              <a:buClr>
                <a:schemeClr val="dk1"/>
              </a:buClr>
              <a:buSzPct val="100000"/>
              <a:buFont typeface="Trebuchet MS"/>
              <a:buAutoNum type="arabicPeriod"/>
            </a:pPr>
            <a:r>
              <a:rPr lang="en-US" sz="1400">
                <a:solidFill>
                  <a:schemeClr val="dk1"/>
                </a:solidFill>
              </a:rPr>
              <a:t>Testing</a:t>
            </a:r>
          </a:p>
          <a:p>
            <a:pPr indent="-317500" lvl="0" marL="457200" rtl="0">
              <a:spcBef>
                <a:spcPts val="0"/>
              </a:spcBef>
              <a:buClr>
                <a:schemeClr val="dk1"/>
              </a:buClr>
              <a:buSzPct val="100000"/>
              <a:buFont typeface="Trebuchet MS"/>
              <a:buAutoNum type="arabicPeriod"/>
            </a:pPr>
            <a:r>
              <a:rPr lang="en-US" sz="1400">
                <a:solidFill>
                  <a:schemeClr val="dk1"/>
                </a:solidFill>
              </a:rPr>
              <a:t>Documentation</a:t>
            </a:r>
          </a:p>
          <a:p>
            <a:pPr indent="-317500" lvl="0" marL="457200" rtl="0">
              <a:spcBef>
                <a:spcPts val="0"/>
              </a:spcBef>
              <a:buClr>
                <a:schemeClr val="dk1"/>
              </a:buClr>
              <a:buSzPct val="100000"/>
              <a:buFont typeface="Trebuchet MS"/>
              <a:buAutoNum type="arabicPeriod"/>
            </a:pPr>
            <a:r>
              <a:rPr lang="en-US" sz="1400">
                <a:solidFill>
                  <a:schemeClr val="dk1"/>
                </a:solidFill>
              </a:rPr>
              <a:t>Color selection tool:</a:t>
            </a:r>
          </a:p>
          <a:p>
            <a:pPr indent="-69850" lvl="0" marL="457200" rtl="0">
              <a:spcBef>
                <a:spcPts val="0"/>
              </a:spcBef>
              <a:buClr>
                <a:schemeClr val="dk1"/>
              </a:buClr>
              <a:buSzPct val="78571"/>
              <a:buFont typeface="Arial"/>
              <a:buNone/>
            </a:pPr>
            <a:r>
              <a:rPr lang="en-US" sz="1400">
                <a:solidFill>
                  <a:schemeClr val="dk1"/>
                </a:solidFill>
              </a:rPr>
              <a:t>As a user, I would like to be able to select different colors so I can draw colorful pictures.</a:t>
            </a:r>
          </a:p>
          <a:p>
            <a:pPr indent="-317500" lvl="0" marL="457200" rtl="0">
              <a:spcBef>
                <a:spcPts val="0"/>
              </a:spcBef>
              <a:buClr>
                <a:schemeClr val="dk1"/>
              </a:buClr>
              <a:buSzPct val="100000"/>
              <a:buFont typeface="Trebuchet MS"/>
              <a:buAutoNum type="arabicPeriod"/>
            </a:pPr>
            <a:r>
              <a:rPr lang="en-US" sz="1400">
                <a:solidFill>
                  <a:schemeClr val="dk1"/>
                </a:solidFill>
              </a:rPr>
              <a:t>Rotation tool:</a:t>
            </a:r>
          </a:p>
          <a:p>
            <a:pPr indent="-69850" lvl="0" marL="457200" rtl="0">
              <a:spcBef>
                <a:spcPts val="0"/>
              </a:spcBef>
              <a:buClr>
                <a:schemeClr val="dk1"/>
              </a:buClr>
              <a:buSzPct val="78571"/>
              <a:buFont typeface="Arial"/>
              <a:buNone/>
            </a:pPr>
            <a:r>
              <a:rPr lang="en-US" sz="1400">
                <a:solidFill>
                  <a:schemeClr val="dk1"/>
                </a:solidFill>
              </a:rPr>
              <a:t>As a user, I would like to be able to press a button to rotate the canvas.</a:t>
            </a:r>
          </a:p>
          <a:p>
            <a:pPr indent="-317500" lvl="0" marL="457200" rtl="0">
              <a:spcBef>
                <a:spcPts val="0"/>
              </a:spcBef>
              <a:buClr>
                <a:schemeClr val="dk1"/>
              </a:buClr>
              <a:buSzPct val="100000"/>
              <a:buFont typeface="Trebuchet MS"/>
              <a:buAutoNum type="arabicPeriod"/>
            </a:pPr>
            <a:r>
              <a:rPr lang="en-US" sz="1400">
                <a:solidFill>
                  <a:schemeClr val="dk1"/>
                </a:solidFill>
              </a:rPr>
              <a:t>Line drawing tool:</a:t>
            </a:r>
          </a:p>
          <a:p>
            <a:pPr indent="-69850" lvl="0" marL="457200" rtl="0">
              <a:spcBef>
                <a:spcPts val="0"/>
              </a:spcBef>
              <a:buClr>
                <a:schemeClr val="dk1"/>
              </a:buClr>
              <a:buSzPct val="78571"/>
              <a:buFont typeface="Arial"/>
              <a:buNone/>
            </a:pPr>
            <a:r>
              <a:rPr lang="en-US" sz="1400">
                <a:solidFill>
                  <a:schemeClr val="dk1"/>
                </a:solidFill>
              </a:rPr>
              <a:t>As a user, I want to draw a line on a canvas</a:t>
            </a:r>
          </a:p>
          <a:p>
            <a:pPr indent="-317500" lvl="0" marL="457200" rtl="0">
              <a:spcBef>
                <a:spcPts val="0"/>
              </a:spcBef>
              <a:buClr>
                <a:schemeClr val="dk1"/>
              </a:buClr>
              <a:buSzPct val="100000"/>
              <a:buFont typeface="Trebuchet MS"/>
              <a:buAutoNum type="arabicPeriod"/>
            </a:pPr>
            <a:r>
              <a:rPr lang="en-US" sz="1400">
                <a:solidFill>
                  <a:schemeClr val="dk1"/>
                </a:solidFill>
              </a:rPr>
              <a:t>Saving and loading files</a:t>
            </a:r>
            <a:r>
              <a:rPr lang="en-US" sz="1400">
                <a:solidFill>
                  <a:schemeClr val="dk1"/>
                </a:solidFill>
              </a:rPr>
              <a:t>:</a:t>
            </a:r>
          </a:p>
          <a:p>
            <a:pPr indent="0" lvl="0" marL="457200" rtl="0">
              <a:spcBef>
                <a:spcPts val="0"/>
              </a:spcBef>
              <a:buNone/>
            </a:pPr>
            <a:r>
              <a:rPr lang="en-US" sz="1400">
                <a:solidFill>
                  <a:schemeClr val="dk1"/>
                </a:solidFill>
              </a:rPr>
              <a:t>As a user, I would like to be able to open a picture file (.png, .jpg, etc) in the interactive paint program. (Will use a nanogui control to load the file and display it using cinder)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sz="3000"/>
              <a:t>User Story #202 - Add tools to new Cinder integrated project (Screenshots)</a:t>
            </a:r>
          </a:p>
        </p:txBody>
      </p:sp>
      <p:pic>
        <p:nvPicPr>
          <p:cNvPr id="238" name="Shape 238"/>
          <p:cNvPicPr preferRelativeResize="0"/>
          <p:nvPr/>
        </p:nvPicPr>
        <p:blipFill rotWithShape="1">
          <a:blip r:embed="rId3">
            <a:alphaModFix/>
          </a:blip>
          <a:srcRect b="51881" l="0" r="46819" t="0"/>
          <a:stretch/>
        </p:blipFill>
        <p:spPr>
          <a:xfrm>
            <a:off x="322275" y="1963825"/>
            <a:ext cx="5240321" cy="3043974"/>
          </a:xfrm>
          <a:prstGeom prst="rect">
            <a:avLst/>
          </a:prstGeom>
          <a:noFill/>
          <a:ln>
            <a:noFill/>
          </a:ln>
        </p:spPr>
      </p:pic>
      <p:sp>
        <p:nvSpPr>
          <p:cNvPr id="239" name="Shape 239"/>
          <p:cNvSpPr txBox="1"/>
          <p:nvPr/>
        </p:nvSpPr>
        <p:spPr>
          <a:xfrm>
            <a:off x="322275" y="1590850"/>
            <a:ext cx="4706100" cy="372900"/>
          </a:xfrm>
          <a:prstGeom prst="rect">
            <a:avLst/>
          </a:prstGeom>
          <a:noFill/>
          <a:ln>
            <a:noFill/>
          </a:ln>
        </p:spPr>
        <p:txBody>
          <a:bodyPr anchorCtr="0" anchor="t" bIns="91425" lIns="91425" rIns="91425" tIns="91425">
            <a:noAutofit/>
          </a:bodyPr>
          <a:lstStyle/>
          <a:p>
            <a:pPr lvl="0">
              <a:spcBef>
                <a:spcPts val="0"/>
              </a:spcBef>
              <a:buNone/>
            </a:pPr>
            <a:r>
              <a:rPr lang="en-US"/>
              <a:t>Application after sprint:</a:t>
            </a:r>
          </a:p>
        </p:txBody>
      </p:sp>
      <p:pic>
        <p:nvPicPr>
          <p:cNvPr id="240" name="Shape 240"/>
          <p:cNvPicPr preferRelativeResize="0"/>
          <p:nvPr/>
        </p:nvPicPr>
        <p:blipFill>
          <a:blip r:embed="rId4">
            <a:alphaModFix/>
          </a:blip>
          <a:stretch>
            <a:fillRect/>
          </a:stretch>
        </p:blipFill>
        <p:spPr>
          <a:xfrm>
            <a:off x="5568539" y="1963825"/>
            <a:ext cx="3224560" cy="3043975"/>
          </a:xfrm>
          <a:prstGeom prst="rect">
            <a:avLst/>
          </a:prstGeom>
          <a:noFill/>
          <a:ln>
            <a:noFill/>
          </a:ln>
        </p:spPr>
      </p:pic>
      <p:sp>
        <p:nvSpPr>
          <p:cNvPr id="241" name="Shape 241"/>
          <p:cNvSpPr txBox="1"/>
          <p:nvPr/>
        </p:nvSpPr>
        <p:spPr>
          <a:xfrm>
            <a:off x="5618725" y="1590850"/>
            <a:ext cx="1347600" cy="372900"/>
          </a:xfrm>
          <a:prstGeom prst="rect">
            <a:avLst/>
          </a:prstGeom>
          <a:noFill/>
          <a:ln>
            <a:noFill/>
          </a:ln>
        </p:spPr>
        <p:txBody>
          <a:bodyPr anchorCtr="0" anchor="t" bIns="91425" lIns="91425" rIns="91425" tIns="91425">
            <a:noAutofit/>
          </a:bodyPr>
          <a:lstStyle/>
          <a:p>
            <a:pPr lvl="0">
              <a:spcBef>
                <a:spcPts val="0"/>
              </a:spcBef>
              <a:buNone/>
            </a:pPr>
            <a:r>
              <a:rPr lang="en-US"/>
              <a:t>Code sample: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48" name="Shape 248"/>
          <p:cNvSpPr txBox="1"/>
          <p:nvPr>
            <p:ph idx="1" type="body"/>
          </p:nvPr>
        </p:nvSpPr>
        <p:spPr>
          <a:xfrm>
            <a:off x="779475" y="1447800"/>
            <a:ext cx="7583400" cy="4509900"/>
          </a:xfrm>
          <a:prstGeom prst="rect">
            <a:avLst/>
          </a:prstGeom>
          <a:noFill/>
          <a:ln>
            <a:noFill/>
          </a:ln>
        </p:spPr>
        <p:txBody>
          <a:bodyPr anchorCtr="0" anchor="t" bIns="45700" lIns="91425" rIns="91425" tIns="45700">
            <a:noAutofit/>
          </a:bodyPr>
          <a:lstStyle/>
          <a:p>
            <a:pPr indent="0" lvl="0" marL="0" marR="0" rtl="0" algn="l">
              <a:spcBef>
                <a:spcPts val="200"/>
              </a:spcBef>
              <a:spcAft>
                <a:spcPts val="0"/>
              </a:spcAft>
              <a:buNone/>
            </a:pPr>
            <a:r>
              <a:rPr b="1" lang="en-US"/>
              <a:t>Integration Tests</a:t>
            </a:r>
          </a:p>
          <a:p>
            <a:pPr indent="0" lvl="0" marL="0" marR="0" rtl="0" algn="l">
              <a:lnSpc>
                <a:spcPct val="100000"/>
              </a:lnSpc>
              <a:spcBef>
                <a:spcPts val="200"/>
              </a:spcBef>
              <a:spcAft>
                <a:spcPts val="0"/>
              </a:spcAft>
              <a:buNone/>
            </a:pPr>
            <a:r>
              <a:rPr lang="en-US" sz="1800"/>
              <a:t>This iteration of Interactive Paint was built as 3 disjoint projects and there was little integration. </a:t>
            </a:r>
          </a:p>
          <a:p>
            <a:pPr indent="0" lvl="0" marL="0" marR="0" rtl="0" algn="l">
              <a:lnSpc>
                <a:spcPct val="100000"/>
              </a:lnSpc>
              <a:spcBef>
                <a:spcPts val="200"/>
              </a:spcBef>
              <a:spcAft>
                <a:spcPts val="0"/>
              </a:spcAft>
              <a:buNone/>
            </a:pPr>
            <a:r>
              <a:rPr lang="en-US" sz="1800"/>
              <a:t>The painting application built by Jose and Justin was tested by multiple users, each testing different features of the application.</a:t>
            </a:r>
          </a:p>
          <a:p>
            <a:pPr indent="0" lvl="0" marL="0" rtl="0">
              <a:spcBef>
                <a:spcPts val="200"/>
              </a:spcBef>
              <a:buNone/>
            </a:pPr>
            <a:r>
              <a:rPr b="1" lang="en-US"/>
              <a:t>Unit Tests</a:t>
            </a:r>
          </a:p>
          <a:p>
            <a:pPr indent="0" lvl="0" marL="0" rtl="0">
              <a:spcBef>
                <a:spcPts val="200"/>
              </a:spcBef>
              <a:buNone/>
            </a:pPr>
            <a:r>
              <a:rPr lang="en-US" sz="1800"/>
              <a:t>For the application built by Justin and Jose the methods that poll the input devices for data were tested, the methods that take that data and adjust it to make drawing easier were tested and the methods that draw to the screen were tested.</a:t>
            </a:r>
          </a:p>
          <a:p>
            <a:pPr indent="-69850" lvl="0" marL="0" rtl="0">
              <a:spcBef>
                <a:spcPts val="200"/>
              </a:spcBef>
              <a:buClr>
                <a:schemeClr val="dk1"/>
              </a:buClr>
              <a:buSzPct val="61111"/>
              <a:buFont typeface="Arial"/>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Unit Test Case examples for VR</a:t>
            </a:r>
          </a:p>
        </p:txBody>
      </p:sp>
      <p:sp>
        <p:nvSpPr>
          <p:cNvPr id="255" name="Shape 255"/>
          <p:cNvSpPr txBox="1"/>
          <p:nvPr>
            <p:ph idx="1" type="body"/>
          </p:nvPr>
        </p:nvSpPr>
        <p:spPr>
          <a:xfrm>
            <a:off x="779475" y="1240800"/>
            <a:ext cx="7583400" cy="4494600"/>
          </a:xfrm>
          <a:prstGeom prst="rect">
            <a:avLst/>
          </a:prstGeom>
        </p:spPr>
        <p:txBody>
          <a:bodyPr anchorCtr="0" anchor="t" bIns="91425" lIns="91425" rIns="91425" tIns="91425">
            <a:noAutofit/>
          </a:bodyPr>
          <a:lstStyle/>
          <a:p>
            <a:pPr indent="0" lvl="0" marL="0">
              <a:spcBef>
                <a:spcPts val="0"/>
              </a:spcBef>
              <a:buNone/>
            </a:pPr>
            <a:r>
              <a:rPr b="1" lang="en-US" sz="2400"/>
              <a:t>Sunny Day Case:</a:t>
            </a:r>
          </a:p>
          <a:p>
            <a:pPr indent="-69850" lvl="0" marL="0">
              <a:spcBef>
                <a:spcPts val="0"/>
              </a:spcBef>
              <a:buClr>
                <a:schemeClr val="dk1"/>
              </a:buClr>
              <a:buSzPct val="78571"/>
              <a:buFont typeface="Arial"/>
              <a:buNone/>
            </a:pPr>
            <a:r>
              <a:rPr lang="en-US" sz="1400">
                <a:solidFill>
                  <a:schemeClr val="dk1"/>
                </a:solidFill>
              </a:rPr>
              <a:t>Test case: Win Condition</a:t>
            </a:r>
          </a:p>
          <a:p>
            <a:pPr indent="-69850" lvl="0" marL="0">
              <a:spcBef>
                <a:spcPts val="0"/>
              </a:spcBef>
              <a:buClr>
                <a:schemeClr val="dk1"/>
              </a:buClr>
              <a:buSzPct val="78571"/>
              <a:buFont typeface="Arial"/>
              <a:buNone/>
            </a:pPr>
            <a:r>
              <a:rPr lang="en-US" sz="1400">
                <a:solidFill>
                  <a:schemeClr val="dk1"/>
                </a:solidFill>
              </a:rPr>
              <a:t>Purpose: Test to see if win animation plays when key triggers the collider</a:t>
            </a:r>
          </a:p>
          <a:p>
            <a:pPr indent="-69850" lvl="0" marL="0">
              <a:spcBef>
                <a:spcPts val="0"/>
              </a:spcBef>
              <a:buClr>
                <a:schemeClr val="dk1"/>
              </a:buClr>
              <a:buSzPct val="78571"/>
              <a:buFont typeface="Arial"/>
              <a:buNone/>
            </a:pPr>
            <a:r>
              <a:rPr lang="en-US" sz="1400">
                <a:solidFill>
                  <a:schemeClr val="dk1"/>
                </a:solidFill>
              </a:rPr>
              <a:t>Preconditions: Win condition has no other objects touching it</a:t>
            </a:r>
          </a:p>
          <a:p>
            <a:pPr indent="-69850" lvl="0" marL="0">
              <a:spcBef>
                <a:spcPts val="0"/>
              </a:spcBef>
              <a:buClr>
                <a:schemeClr val="dk1"/>
              </a:buClr>
              <a:buSzPct val="78571"/>
              <a:buFont typeface="Arial"/>
              <a:buNone/>
            </a:pPr>
            <a:r>
              <a:rPr lang="en-US" sz="1400">
                <a:solidFill>
                  <a:schemeClr val="dk1"/>
                </a:solidFill>
              </a:rPr>
              <a:t>Action: User places the key item on the win condition box</a:t>
            </a:r>
          </a:p>
          <a:p>
            <a:pPr indent="-69850" lvl="0" marL="0">
              <a:spcBef>
                <a:spcPts val="0"/>
              </a:spcBef>
              <a:buClr>
                <a:schemeClr val="dk1"/>
              </a:buClr>
              <a:buSzPct val="78571"/>
              <a:buFont typeface="Arial"/>
              <a:buNone/>
            </a:pPr>
            <a:r>
              <a:rPr lang="en-US" sz="1400">
                <a:solidFill>
                  <a:schemeClr val="dk1"/>
                </a:solidFill>
              </a:rPr>
              <a:t>Expected result: Yellow light should activate in an animation that increases its intensity</a:t>
            </a:r>
          </a:p>
          <a:p>
            <a:pPr indent="-69850" lvl="0" marL="0">
              <a:spcBef>
                <a:spcPts val="0"/>
              </a:spcBef>
              <a:buClr>
                <a:schemeClr val="dk1"/>
              </a:buClr>
              <a:buSzPct val="78571"/>
              <a:buFont typeface="Arial"/>
              <a:buNone/>
            </a:pPr>
            <a:r>
              <a:rPr lang="en-US" sz="1400">
                <a:solidFill>
                  <a:schemeClr val="dk1"/>
                </a:solidFill>
              </a:rPr>
              <a:t>Actual Result: same as expected</a:t>
            </a:r>
          </a:p>
          <a:p>
            <a:pPr indent="0" lvl="0" marL="0" rtl="0">
              <a:spcBef>
                <a:spcPts val="0"/>
              </a:spcBef>
              <a:buNone/>
            </a:pPr>
            <a:r>
              <a:t/>
            </a:r>
            <a:endParaRPr sz="1800">
              <a:solidFill>
                <a:schemeClr val="dk1"/>
              </a:solidFill>
            </a:endParaRPr>
          </a:p>
          <a:p>
            <a:pPr indent="-69850" lvl="0" marL="0">
              <a:spcBef>
                <a:spcPts val="0"/>
              </a:spcBef>
              <a:buClr>
                <a:schemeClr val="dk1"/>
              </a:buClr>
              <a:buSzPct val="45833"/>
              <a:buFont typeface="Arial"/>
              <a:buNone/>
            </a:pPr>
            <a:r>
              <a:rPr lang="en-US" sz="2400">
                <a:solidFill>
                  <a:srgbClr val="001D4D"/>
                </a:solidFill>
              </a:rPr>
              <a:t>Rainy Day Case:</a:t>
            </a:r>
          </a:p>
          <a:p>
            <a:pPr indent="-69850" lvl="0" marL="0">
              <a:spcBef>
                <a:spcPts val="0"/>
              </a:spcBef>
              <a:buClr>
                <a:schemeClr val="dk1"/>
              </a:buClr>
              <a:buSzPct val="78571"/>
              <a:buFont typeface="Arial"/>
              <a:buNone/>
            </a:pPr>
            <a:r>
              <a:rPr lang="en-US" sz="1400">
                <a:solidFill>
                  <a:schemeClr val="dk1"/>
                </a:solidFill>
              </a:rPr>
              <a:t>Test case: Key gates</a:t>
            </a:r>
          </a:p>
          <a:p>
            <a:pPr indent="-69850" lvl="0" marL="0">
              <a:spcBef>
                <a:spcPts val="0"/>
              </a:spcBef>
              <a:buClr>
                <a:schemeClr val="dk1"/>
              </a:buClr>
              <a:buSzPct val="78571"/>
              <a:buFont typeface="Arial"/>
              <a:buNone/>
            </a:pPr>
            <a:r>
              <a:rPr lang="en-US" sz="1400">
                <a:solidFill>
                  <a:schemeClr val="dk1"/>
                </a:solidFill>
              </a:rPr>
              <a:t>Purpose: Assure that gates can only fit the associated key item; user gates can only let user pass</a:t>
            </a:r>
          </a:p>
          <a:p>
            <a:pPr indent="-69850" lvl="0" marL="0">
              <a:spcBef>
                <a:spcPts val="0"/>
              </a:spcBef>
              <a:buClr>
                <a:schemeClr val="dk1"/>
              </a:buClr>
              <a:buSzPct val="78571"/>
              <a:buFont typeface="Arial"/>
              <a:buNone/>
            </a:pPr>
            <a:r>
              <a:rPr lang="en-US" sz="1400">
                <a:solidFill>
                  <a:schemeClr val="dk1"/>
                </a:solidFill>
              </a:rPr>
              <a:t>Preconditions: User has the key item in hand</a:t>
            </a:r>
          </a:p>
          <a:p>
            <a:pPr indent="-69850" lvl="0" marL="0">
              <a:spcBef>
                <a:spcPts val="0"/>
              </a:spcBef>
              <a:buClr>
                <a:schemeClr val="dk1"/>
              </a:buClr>
              <a:buSzPct val="78571"/>
              <a:buFont typeface="Arial"/>
              <a:buNone/>
            </a:pPr>
            <a:r>
              <a:rPr lang="en-US" sz="1400">
                <a:solidFill>
                  <a:schemeClr val="dk1"/>
                </a:solidFill>
              </a:rPr>
              <a:t>Action: user presses the teleport button, points to a location, then releases it if the color is green; User attempts to fit the key item into the hole</a:t>
            </a:r>
          </a:p>
          <a:p>
            <a:pPr indent="-69850" lvl="0" marL="0">
              <a:spcBef>
                <a:spcPts val="0"/>
              </a:spcBef>
              <a:buClr>
                <a:schemeClr val="dk1"/>
              </a:buClr>
              <a:buSzPct val="78571"/>
              <a:buFont typeface="Arial"/>
              <a:buNone/>
            </a:pPr>
            <a:r>
              <a:rPr lang="en-US" sz="1400">
                <a:solidFill>
                  <a:schemeClr val="dk1"/>
                </a:solidFill>
              </a:rPr>
              <a:t>Expected result: User should teleport to the location. If passing through a transparent purple slot, the key item should be dropped; Key item should fit only into the associated shaped hole</a:t>
            </a:r>
          </a:p>
          <a:p>
            <a:pPr indent="-69850" lvl="0" marL="0">
              <a:spcBef>
                <a:spcPts val="0"/>
              </a:spcBef>
              <a:buClr>
                <a:schemeClr val="dk1"/>
              </a:buClr>
              <a:buSzPct val="78571"/>
              <a:buFont typeface="Arial"/>
              <a:buNone/>
            </a:pPr>
            <a:r>
              <a:rPr lang="en-US" sz="1400">
                <a:solidFill>
                  <a:schemeClr val="dk1"/>
                </a:solidFill>
              </a:rPr>
              <a:t>Actual result: same as expected</a:t>
            </a:r>
          </a:p>
          <a:p>
            <a:pPr lvl="0">
              <a:spcBef>
                <a:spcPts val="0"/>
              </a:spcBef>
              <a:buNone/>
            </a:pPr>
            <a:r>
              <a:t/>
            </a:r>
            <a:endParaRPr b="1" sz="1800"/>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59" name="Shape 259"/>
        <p:cNvGrpSpPr/>
        <p:nvPr/>
      </p:nvGrpSpPr>
      <p:grpSpPr>
        <a:xfrm>
          <a:off x="0" y="0"/>
          <a:ext cx="0" cy="0"/>
          <a:chOff x="0" y="0"/>
          <a:chExt cx="0" cy="0"/>
        </a:xfrm>
      </p:grpSpPr>
      <p:pic>
        <p:nvPicPr>
          <p:cNvPr id="260" name="Shape 260"/>
          <p:cNvPicPr preferRelativeResize="0"/>
          <p:nvPr/>
        </p:nvPicPr>
        <p:blipFill rotWithShape="1">
          <a:blip r:embed="rId4">
            <a:alphaModFix/>
          </a:blip>
          <a:srcRect b="0" l="0" r="0" t="0"/>
          <a:stretch/>
        </p:blipFill>
        <p:spPr>
          <a:xfrm>
            <a:off x="142875" y="239323"/>
            <a:ext cx="2000100" cy="360299"/>
          </a:xfrm>
          <a:prstGeom prst="rect">
            <a:avLst/>
          </a:prstGeom>
          <a:noFill/>
          <a:ln>
            <a:noFill/>
          </a:ln>
        </p:spPr>
      </p:pic>
      <p:pic>
        <p:nvPicPr>
          <p:cNvPr id="261" name="Shape 261"/>
          <p:cNvPicPr preferRelativeResize="0"/>
          <p:nvPr/>
        </p:nvPicPr>
        <p:blipFill rotWithShape="1">
          <a:blip r:embed="rId5">
            <a:alphaModFix/>
          </a:blip>
          <a:srcRect b="0" l="0" r="0" t="0"/>
          <a:stretch/>
        </p:blipFill>
        <p:spPr>
          <a:xfrm>
            <a:off x="3817625" y="-97849"/>
            <a:ext cx="1508700" cy="971700"/>
          </a:xfrm>
          <a:prstGeom prst="rect">
            <a:avLst/>
          </a:prstGeom>
          <a:noFill/>
          <a:ln>
            <a:noFill/>
          </a:ln>
        </p:spPr>
      </p:pic>
      <p:pic>
        <p:nvPicPr>
          <p:cNvPr id="262" name="Shape 262"/>
          <p:cNvPicPr preferRelativeResize="0"/>
          <p:nvPr/>
        </p:nvPicPr>
        <p:blipFill rotWithShape="1">
          <a:blip r:embed="rId6">
            <a:alphaModFix/>
          </a:blip>
          <a:srcRect b="0" l="0" r="0" t="0"/>
          <a:stretch/>
        </p:blipFill>
        <p:spPr>
          <a:xfrm>
            <a:off x="2407375" y="3249652"/>
            <a:ext cx="4329300" cy="545099"/>
          </a:xfrm>
          <a:prstGeom prst="rect">
            <a:avLst/>
          </a:prstGeom>
          <a:noFill/>
          <a:ln>
            <a:noFill/>
          </a:ln>
        </p:spPr>
      </p:pic>
      <p:pic>
        <p:nvPicPr>
          <p:cNvPr id="263" name="Shape 263"/>
          <p:cNvPicPr preferRelativeResize="0"/>
          <p:nvPr/>
        </p:nvPicPr>
        <p:blipFill rotWithShape="1">
          <a:blip r:embed="rId7">
            <a:alphaModFix/>
          </a:blip>
          <a:srcRect b="0" l="0" r="0" t="0"/>
          <a:stretch/>
        </p:blipFill>
        <p:spPr>
          <a:xfrm>
            <a:off x="7749250" y="174676"/>
            <a:ext cx="1293000" cy="360300"/>
          </a:xfrm>
          <a:prstGeom prst="rect">
            <a:avLst/>
          </a:prstGeom>
          <a:noFill/>
          <a:ln>
            <a:noFill/>
          </a:ln>
        </p:spPr>
      </p:pic>
      <p:sp>
        <p:nvSpPr>
          <p:cNvPr id="264" name="Shape 264"/>
          <p:cNvSpPr txBox="1"/>
          <p:nvPr>
            <p:ph type="ctrTitle"/>
          </p:nvPr>
        </p:nvSpPr>
        <p:spPr>
          <a:xfrm>
            <a:off x="1143000" y="3794760"/>
            <a:ext cx="6858000" cy="545090"/>
          </a:xfrm>
          <a:prstGeom prst="rect">
            <a:avLst/>
          </a:prstGeom>
          <a:noFill/>
          <a:ln>
            <a:noFill/>
          </a:ln>
        </p:spPr>
        <p:txBody>
          <a:bodyPr anchorCtr="0" anchor="b"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2400" u="none" cap="none" strike="noStrike">
                <a:solidFill>
                  <a:schemeClr val="lt1"/>
                </a:solidFill>
                <a:latin typeface="Proxima Nova"/>
                <a:ea typeface="Proxima Nova"/>
                <a:cs typeface="Proxima Nova"/>
                <a:sym typeface="Proxima Nova"/>
              </a:rPr>
              <a:t>A Vulkan Component based Rendering Library</a:t>
            </a:r>
          </a:p>
        </p:txBody>
      </p:sp>
      <p:sp>
        <p:nvSpPr>
          <p:cNvPr id="265" name="Shape 265"/>
          <p:cNvSpPr txBox="1"/>
          <p:nvPr>
            <p:ph idx="1" type="subTitle"/>
          </p:nvPr>
        </p:nvSpPr>
        <p:spPr>
          <a:xfrm>
            <a:off x="122388" y="4921939"/>
            <a:ext cx="8899200" cy="637500"/>
          </a:xfrm>
          <a:prstGeom prst="rect">
            <a:avLst/>
          </a:prstGeom>
          <a:noFill/>
          <a:ln>
            <a:noFill/>
          </a:ln>
        </p:spPr>
        <p:txBody>
          <a:bodyPr anchorCtr="0" anchor="t" bIns="45700" lIns="91425" rIns="91425" tIns="45700">
            <a:noAutofit/>
          </a:bodyPr>
          <a:lstStyle/>
          <a:p>
            <a:pPr indent="0" lvl="0" marL="0" marR="0" rtl="0" algn="l">
              <a:lnSpc>
                <a:spcPct val="110000"/>
              </a:lnSpc>
              <a:spcBef>
                <a:spcPts val="0"/>
              </a:spcBef>
              <a:spcAft>
                <a:spcPts val="0"/>
              </a:spcAft>
              <a:buClr>
                <a:schemeClr val="lt1"/>
              </a:buClr>
              <a:buSzPct val="25000"/>
              <a:buFont typeface="Arial"/>
              <a:buNone/>
            </a:pPr>
            <a:r>
              <a:rPr b="1" i="0" lang="en-US" sz="1600" u="sng" cap="none" strike="noStrike">
                <a:solidFill>
                  <a:schemeClr val="lt1"/>
                </a:solidFill>
                <a:latin typeface="Proxima Nova"/>
                <a:ea typeface="Proxima Nova"/>
                <a:cs typeface="Proxima Nova"/>
                <a:sym typeface="Proxima Nova"/>
              </a:rPr>
              <a:t>Author: </a:t>
            </a:r>
            <a:r>
              <a:rPr b="0" i="0" lang="en-US" sz="1600" u="sng" cap="none" strike="noStrike">
                <a:solidFill>
                  <a:schemeClr val="lt1"/>
                </a:solidFill>
                <a:latin typeface="Proxima Nova"/>
                <a:ea typeface="Proxima Nova"/>
                <a:cs typeface="Proxima Nova"/>
                <a:sym typeface="Proxima Nova"/>
              </a:rPr>
              <a:t>Alain Galvan</a:t>
            </a:r>
          </a:p>
          <a:p>
            <a:pPr indent="0" lvl="0" marL="0" marR="0" rtl="0" algn="l">
              <a:lnSpc>
                <a:spcPct val="110000"/>
              </a:lnSpc>
              <a:spcBef>
                <a:spcPts val="0"/>
              </a:spcBef>
              <a:spcAft>
                <a:spcPts val="0"/>
              </a:spcAft>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agalvan@fiu.edu</a:t>
            </a:r>
          </a:p>
          <a:p>
            <a:pPr indent="0" lvl="0" marL="0" marR="0" rtl="0" algn="l">
              <a:lnSpc>
                <a:spcPct val="110000"/>
              </a:lnSpc>
              <a:spcBef>
                <a:spcPts val="0"/>
              </a:spcBef>
              <a:spcAft>
                <a:spcPts val="0"/>
              </a:spcAft>
              <a:buClr>
                <a:schemeClr val="lt1"/>
              </a:buClr>
              <a:buSzPct val="25000"/>
              <a:buFont typeface="Arial"/>
              <a:buNone/>
            </a:pPr>
            <a:r>
              <a:rPr b="1" i="0" lang="en-US" sz="1600" u="none" cap="none" strike="noStrike">
                <a:solidFill>
                  <a:schemeClr val="lt1"/>
                </a:solidFill>
                <a:latin typeface="Proxima Nova"/>
                <a:ea typeface="Proxima Nova"/>
                <a:cs typeface="Proxima Nova"/>
                <a:sym typeface="Proxima Nova"/>
              </a:rPr>
              <a:t>Mentor: </a:t>
            </a:r>
            <a:r>
              <a:rPr b="0" i="0" lang="en-US" sz="1600" u="none" cap="none" strike="noStrike">
                <a:solidFill>
                  <a:schemeClr val="lt1"/>
                </a:solidFill>
                <a:latin typeface="Proxima Nova"/>
                <a:ea typeface="Proxima Nova"/>
                <a:cs typeface="Proxima Nova"/>
                <a:sym typeface="Proxima Nova"/>
              </a:rPr>
              <a:t>Francisco Ortega</a:t>
            </a:r>
          </a:p>
          <a:p>
            <a:pPr indent="0" lvl="0" marL="0" marR="0" rtl="0" algn="l">
              <a:lnSpc>
                <a:spcPct val="110000"/>
              </a:lnSpc>
              <a:spcBef>
                <a:spcPts val="0"/>
              </a:spcBef>
              <a:spcAft>
                <a:spcPts val="0"/>
              </a:spcAft>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fortega@fiu.edu</a:t>
            </a:r>
          </a:p>
          <a:p>
            <a:pPr indent="0" lvl="0" marL="0" marR="0" rtl="0" algn="l">
              <a:lnSpc>
                <a:spcPct val="110000"/>
              </a:lnSpc>
              <a:spcBef>
                <a:spcPts val="0"/>
              </a:spcBef>
              <a:spcAft>
                <a:spcPts val="0"/>
              </a:spcAft>
              <a:buClr>
                <a:schemeClr val="lt1"/>
              </a:buClr>
              <a:buSzPct val="25000"/>
              <a:buFont typeface="Arial"/>
              <a:buNone/>
            </a:pPr>
            <a:r>
              <a:rPr b="1" i="0" lang="en-US" sz="1600" u="none" cap="none" strike="noStrike">
                <a:solidFill>
                  <a:schemeClr val="lt1"/>
                </a:solidFill>
                <a:latin typeface="Proxima Nova"/>
                <a:ea typeface="Proxima Nova"/>
                <a:cs typeface="Proxima Nova"/>
                <a:sym typeface="Proxima Nova"/>
              </a:rPr>
              <a:t>Instructor:</a:t>
            </a:r>
            <a:r>
              <a:rPr b="0" i="0" lang="en-US" sz="1600" u="none" cap="none" strike="noStrike">
                <a:solidFill>
                  <a:schemeClr val="lt1"/>
                </a:solidFill>
                <a:latin typeface="Proxima Nova"/>
                <a:ea typeface="Proxima Nova"/>
                <a:cs typeface="Proxima Nova"/>
                <a:sym typeface="Proxima Nova"/>
              </a:rPr>
              <a:t> Masoud Sadjadi</a:t>
            </a:r>
          </a:p>
          <a:p>
            <a:pPr indent="0" lvl="0" marL="0" marR="0" rtl="0" algn="l">
              <a:lnSpc>
                <a:spcPct val="110000"/>
              </a:lnSpc>
              <a:spcBef>
                <a:spcPts val="0"/>
              </a:spcBef>
              <a:spcAft>
                <a:spcPts val="0"/>
              </a:spcAft>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sadjadi@cs.fiu.edu</a:t>
            </a:r>
          </a:p>
          <a:p>
            <a:pPr indent="0" lvl="0" marL="0" marR="0" rtl="0" algn="l">
              <a:lnSpc>
                <a:spcPct val="110000"/>
              </a:lnSpc>
              <a:spcBef>
                <a:spcPts val="0"/>
              </a:spcBef>
              <a:spcAft>
                <a:spcPts val="0"/>
              </a:spcAft>
              <a:buClr>
                <a:schemeClr val="lt1"/>
              </a:buClr>
              <a:buSzPct val="25000"/>
              <a:buFont typeface="Arial"/>
              <a:buNone/>
            </a:pPr>
            <a:r>
              <a:rPr b="1" i="0" lang="en-US" sz="1600" u="none" cap="none" strike="noStrike">
                <a:solidFill>
                  <a:schemeClr val="lt1"/>
                </a:solidFill>
                <a:latin typeface="Proxima Nova"/>
                <a:ea typeface="Proxima Nova"/>
                <a:cs typeface="Proxima Nova"/>
                <a:sym typeface="Proxima Nova"/>
              </a:rPr>
              <a:t>TA: </a:t>
            </a:r>
            <a:r>
              <a:rPr b="0" i="0" lang="en-US" sz="1600" u="none" cap="none" strike="noStrike">
                <a:solidFill>
                  <a:schemeClr val="lt1"/>
                </a:solidFill>
                <a:latin typeface="Proxima Nova"/>
                <a:ea typeface="Proxima Nova"/>
                <a:cs typeface="Proxima Nova"/>
                <a:sym typeface="Proxima Nova"/>
              </a:rPr>
              <a:t>Mohsen Taheri</a:t>
            </a:r>
          </a:p>
          <a:p>
            <a:pPr indent="0" lvl="0" marL="0" marR="0" rtl="0" algn="l">
              <a:lnSpc>
                <a:spcPct val="110000"/>
              </a:lnSpc>
              <a:spcBef>
                <a:spcPts val="0"/>
              </a:spcBef>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mtahe006@fiu.edu</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69" name="Shape 269"/>
        <p:cNvGrpSpPr/>
        <p:nvPr/>
      </p:nvGrpSpPr>
      <p:grpSpPr>
        <a:xfrm>
          <a:off x="0" y="0"/>
          <a:ext cx="0" cy="0"/>
          <a:chOff x="0" y="0"/>
          <a:chExt cx="0" cy="0"/>
        </a:xfrm>
      </p:grpSpPr>
      <p:sp>
        <p:nvSpPr>
          <p:cNvPr id="270" name="Shape 270"/>
          <p:cNvSpPr/>
          <p:nvPr/>
        </p:nvSpPr>
        <p:spPr>
          <a:xfrm>
            <a:off x="114300" y="2514600"/>
            <a:ext cx="8915399" cy="18288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71" name="Shape 271"/>
          <p:cNvSpPr txBox="1"/>
          <p:nvPr>
            <p:ph type="title"/>
          </p:nvPr>
        </p:nvSpPr>
        <p:spPr>
          <a:xfrm>
            <a:off x="628650" y="2766218"/>
            <a:ext cx="7886699" cy="13255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lt1"/>
              </a:buClr>
              <a:buSzPct val="25000"/>
              <a:buFont typeface="Proxima Nova"/>
              <a:buNone/>
            </a:pPr>
            <a:r>
              <a:rPr b="0" i="0" lang="en-US" sz="3959" u="none" cap="none" strike="noStrike">
                <a:solidFill>
                  <a:schemeClr val="lt1"/>
                </a:solidFill>
                <a:latin typeface="Proxima Nova"/>
                <a:ea typeface="Proxima Nova"/>
                <a:cs typeface="Proxima Nova"/>
                <a:sym typeface="Proxima Nova"/>
              </a:rPr>
              <a:t>Obsidian </a:t>
            </a:r>
            <a:r>
              <a:rPr b="0" i="0" lang="en-US" sz="3600" u="none" cap="none" strike="noStrike">
                <a:solidFill>
                  <a:schemeClr val="lt1"/>
                </a:solidFill>
                <a:latin typeface="Proxima Nova"/>
                <a:ea typeface="Proxima Nova"/>
                <a:cs typeface="Proxima Nova"/>
                <a:sym typeface="Proxima Nova"/>
              </a:rPr>
              <a:t>is a C++ Vulkan powered component based rendering library inspired by React Native.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75" name="Shape 275"/>
        <p:cNvGrpSpPr/>
        <p:nvPr/>
      </p:nvGrpSpPr>
      <p:grpSpPr>
        <a:xfrm>
          <a:off x="0" y="0"/>
          <a:ext cx="0" cy="0"/>
          <a:chOff x="0" y="0"/>
          <a:chExt cx="0" cy="0"/>
        </a:xfrm>
      </p:grpSpPr>
      <p:pic>
        <p:nvPicPr>
          <p:cNvPr id="276" name="Shape 276"/>
          <p:cNvPicPr preferRelativeResize="0"/>
          <p:nvPr/>
        </p:nvPicPr>
        <p:blipFill rotWithShape="1">
          <a:blip r:embed="rId4">
            <a:alphaModFix/>
          </a:blip>
          <a:srcRect b="0" l="0" r="0" t="0"/>
          <a:stretch/>
        </p:blipFill>
        <p:spPr>
          <a:xfrm>
            <a:off x="0" y="648150"/>
            <a:ext cx="9144000" cy="5561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80" name="Shape 280"/>
        <p:cNvGrpSpPr/>
        <p:nvPr/>
      </p:nvGrpSpPr>
      <p:grpSpPr>
        <a:xfrm>
          <a:off x="0" y="0"/>
          <a:ext cx="0" cy="0"/>
          <a:chOff x="0" y="0"/>
          <a:chExt cx="0" cy="0"/>
        </a:xfrm>
      </p:grpSpPr>
      <p:sp>
        <p:nvSpPr>
          <p:cNvPr id="281" name="Shape 281"/>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82" name="Shape 282"/>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83" name="Shape 283"/>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Prior Art</a:t>
            </a:r>
          </a:p>
        </p:txBody>
      </p:sp>
      <p:sp>
        <p:nvSpPr>
          <p:cNvPr id="284" name="Shape 284"/>
          <p:cNvSpPr txBox="1"/>
          <p:nvPr>
            <p:ph idx="1" type="body"/>
          </p:nvPr>
        </p:nvSpPr>
        <p:spPr>
          <a:xfrm>
            <a:off x="678872" y="1422399"/>
            <a:ext cx="7813963" cy="4692074"/>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9090"/>
              <a:buFont typeface="Arial"/>
              <a:buNone/>
            </a:pPr>
            <a:r>
              <a:t/>
            </a:r>
            <a:endParaRPr b="0" i="0" u="none" cap="none" strike="noStrike">
              <a:solidFill>
                <a:srgbClr val="595959"/>
              </a:solidFill>
              <a:latin typeface="Proxima Nova"/>
              <a:ea typeface="Proxima Nova"/>
              <a:cs typeface="Proxima Nova"/>
              <a:sym typeface="Proxima Nova"/>
            </a:endParaRPr>
          </a:p>
          <a:p>
            <a:pPr indent="-215900" lvl="0" marL="228600" marR="0" rtl="0" algn="l">
              <a:lnSpc>
                <a:spcPct val="90000"/>
              </a:lnSpc>
              <a:spcBef>
                <a:spcPts val="1000"/>
              </a:spcBef>
              <a:spcAft>
                <a:spcPts val="0"/>
              </a:spcAft>
              <a:buClr>
                <a:srgbClr val="595959"/>
              </a:buClr>
              <a:buSzPct val="100000"/>
              <a:buFont typeface="Arial"/>
              <a:buChar char="•"/>
            </a:pPr>
            <a:r>
              <a:rPr b="0" i="0" lang="en-US" u="none" cap="none" strike="noStrike">
                <a:solidFill>
                  <a:srgbClr val="595959"/>
                </a:solidFill>
                <a:latin typeface="Proxima Nova"/>
                <a:ea typeface="Proxima Nova"/>
                <a:cs typeface="Proxima Nova"/>
                <a:sym typeface="Proxima Nova"/>
              </a:rPr>
              <a:t>Component based Architectures - Instead of using a </a:t>
            </a:r>
            <a:r>
              <a:rPr b="0" i="0" lang="en-US" u="sng" cap="none" strike="noStrike">
                <a:solidFill>
                  <a:srgbClr val="595959"/>
                </a:solidFill>
                <a:latin typeface="Proxima Nova"/>
                <a:ea typeface="Proxima Nova"/>
                <a:cs typeface="Proxima Nova"/>
                <a:sym typeface="Proxima Nova"/>
              </a:rPr>
              <a:t>Domain Specific Language</a:t>
            </a:r>
            <a:r>
              <a:rPr b="0" i="0" lang="en-US" u="none" cap="none" strike="noStrike">
                <a:solidFill>
                  <a:srgbClr val="595959"/>
                </a:solidFill>
                <a:latin typeface="Proxima Nova"/>
                <a:ea typeface="Proxima Nova"/>
                <a:cs typeface="Proxima Nova"/>
                <a:sym typeface="Proxima Nova"/>
              </a:rPr>
              <a:t> you </a:t>
            </a:r>
            <a:r>
              <a:rPr b="0" i="0" lang="en-US" u="sng" cap="none" strike="noStrike">
                <a:solidFill>
                  <a:srgbClr val="595959"/>
                </a:solidFill>
                <a:latin typeface="Proxima Nova"/>
                <a:ea typeface="Proxima Nova"/>
                <a:cs typeface="Proxima Nova"/>
                <a:sym typeface="Proxima Nova"/>
              </a:rPr>
              <a:t>compose your application as </a:t>
            </a:r>
            <a:r>
              <a:rPr b="0" i="0" lang="en-US" u="sng" cap="none" strike="noStrike">
                <a:solidFill>
                  <a:srgbClr val="0070C0"/>
                </a:solidFill>
                <a:latin typeface="Proxima Nova"/>
                <a:ea typeface="Proxima Nova"/>
                <a:cs typeface="Proxima Nova"/>
                <a:sym typeface="Proxima Nova"/>
              </a:rPr>
              <a:t>function</a:t>
            </a:r>
            <a:r>
              <a:rPr b="0" i="0" lang="en-US" u="sng" cap="none" strike="noStrike">
                <a:solidFill>
                  <a:srgbClr val="3F3F3F"/>
                </a:solidFill>
                <a:latin typeface="Proxima Nova"/>
                <a:ea typeface="Proxima Nova"/>
                <a:cs typeface="Proxima Nova"/>
                <a:sym typeface="Proxima Nova"/>
              </a:rPr>
              <a:t>s</a:t>
            </a:r>
            <a:r>
              <a:rPr b="0" i="0" lang="en-US" u="sng" cap="none" strike="noStrike">
                <a:solidFill>
                  <a:srgbClr val="595959"/>
                </a:solidFill>
                <a:latin typeface="Proxima Nova"/>
                <a:ea typeface="Proxima Nova"/>
                <a:cs typeface="Proxima Nova"/>
                <a:sym typeface="Proxima Nova"/>
              </a:rPr>
              <a:t> </a:t>
            </a:r>
            <a:r>
              <a:rPr b="0" i="0" lang="en-US" u="none" cap="none" strike="noStrike">
                <a:solidFill>
                  <a:srgbClr val="595959"/>
                </a:solidFill>
                <a:latin typeface="Proxima Nova"/>
                <a:ea typeface="Proxima Nova"/>
                <a:cs typeface="Proxima Nova"/>
                <a:sym typeface="Proxima Nova"/>
              </a:rPr>
              <a:t>which return factories that build a descriptor graph. </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React</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React Native</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Inferno</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Ocaml / F# Trees</a:t>
            </a:r>
          </a:p>
          <a:p>
            <a:pPr indent="0" lvl="1" marL="457200" marR="0" rtl="0" algn="l">
              <a:lnSpc>
                <a:spcPct val="90000"/>
              </a:lnSpc>
              <a:spcBef>
                <a:spcPts val="500"/>
              </a:spcBef>
              <a:spcAft>
                <a:spcPts val="0"/>
              </a:spcAft>
              <a:buClr>
                <a:schemeClr val="dk1"/>
              </a:buClr>
              <a:buSzPct val="25000"/>
              <a:buFont typeface="Arial"/>
              <a:buNone/>
            </a:pPr>
            <a:r>
              <a:t/>
            </a:r>
            <a:endParaRPr b="0" i="0" sz="1200" u="none" cap="none" strike="noStrike">
              <a:solidFill>
                <a:srgbClr val="595959"/>
              </a:solidFill>
              <a:latin typeface="Proxima Nova"/>
              <a:ea typeface="Proxima Nova"/>
              <a:cs typeface="Proxima Nova"/>
              <a:sym typeface="Proxima Nova"/>
            </a:endParaRPr>
          </a:p>
          <a:p>
            <a:pPr indent="-215900" lvl="0" marL="228600" marR="0" rtl="0" algn="l">
              <a:lnSpc>
                <a:spcPct val="90000"/>
              </a:lnSpc>
              <a:spcBef>
                <a:spcPts val="1000"/>
              </a:spcBef>
              <a:buClr>
                <a:srgbClr val="595959"/>
              </a:buClr>
              <a:buSzPct val="100000"/>
              <a:buFont typeface="Arial"/>
              <a:buChar char="•"/>
            </a:pPr>
            <a:r>
              <a:rPr b="0" i="0" lang="en-US" u="none" cap="none" strike="noStrike">
                <a:solidFill>
                  <a:srgbClr val="595959"/>
                </a:solidFill>
                <a:latin typeface="Proxima Nova"/>
                <a:ea typeface="Proxima Nova"/>
                <a:cs typeface="Proxima Nova"/>
                <a:sym typeface="Proxima Nova"/>
              </a:rPr>
              <a:t>The application renderer is then responsible for rendering the tree description, and managing propagating updates through nodes.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88" name="Shape 288"/>
        <p:cNvGrpSpPr/>
        <p:nvPr/>
      </p:nvGrpSpPr>
      <p:grpSpPr>
        <a:xfrm>
          <a:off x="0" y="0"/>
          <a:ext cx="0" cy="0"/>
          <a:chOff x="0" y="0"/>
          <a:chExt cx="0" cy="0"/>
        </a:xfrm>
      </p:grpSpPr>
      <p:sp>
        <p:nvSpPr>
          <p:cNvPr id="289" name="Shape 289"/>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0" name="Shape 290"/>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1" name="Shape 291"/>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Architecture</a:t>
            </a:r>
          </a:p>
        </p:txBody>
      </p:sp>
      <p:sp>
        <p:nvSpPr>
          <p:cNvPr id="292" name="Shape 292"/>
          <p:cNvSpPr txBox="1"/>
          <p:nvPr>
            <p:ph idx="1" type="body"/>
          </p:nvPr>
        </p:nvSpPr>
        <p:spPr>
          <a:xfrm>
            <a:off x="687135" y="1741888"/>
            <a:ext cx="3741645" cy="3832647"/>
          </a:xfrm>
          <a:prstGeom prst="rect">
            <a:avLst/>
          </a:prstGeom>
          <a:noFill/>
          <a:ln>
            <a:noFill/>
          </a:ln>
        </p:spPr>
        <p:txBody>
          <a:bodyPr anchorCtr="0" anchor="t" bIns="45700" lIns="91425" rIns="91425" tIns="45700">
            <a:noAutofit/>
          </a:bodyPr>
          <a:lstStyle/>
          <a:p>
            <a:pPr indent="-190500" lvl="0" marL="228600" marR="0" rtl="0" algn="l">
              <a:lnSpc>
                <a:spcPct val="90000"/>
              </a:lnSpc>
              <a:spcBef>
                <a:spcPts val="0"/>
              </a:spcBef>
              <a:spcAft>
                <a:spcPts val="0"/>
              </a:spcAft>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Package Management </a:t>
            </a:r>
            <a:r>
              <a:rPr b="0" i="0" lang="en-US" sz="1800" u="none" cap="none" strike="noStrike">
                <a:solidFill>
                  <a:srgbClr val="595959"/>
                </a:solidFill>
                <a:latin typeface="Proxima Nova"/>
                <a:ea typeface="Proxima Nova"/>
                <a:cs typeface="Proxima Nova"/>
                <a:sym typeface="Proxima Nova"/>
              </a:rPr>
              <a:t>- Conan.io manages all our dependencies.</a:t>
            </a:r>
          </a:p>
          <a:p>
            <a:pPr indent="-190500" lvl="0" marL="228600" marR="0" rtl="0" algn="l">
              <a:lnSpc>
                <a:spcPct val="90000"/>
              </a:lnSpc>
              <a:spcBef>
                <a:spcPts val="1000"/>
              </a:spcBef>
              <a:spcAft>
                <a:spcPts val="0"/>
              </a:spcAft>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Template programming </a:t>
            </a:r>
            <a:r>
              <a:rPr b="0" i="0" lang="en-US" sz="1800" u="none" cap="none" strike="noStrike">
                <a:solidFill>
                  <a:srgbClr val="595959"/>
                </a:solidFill>
                <a:latin typeface="Proxima Nova"/>
                <a:ea typeface="Proxima Nova"/>
                <a:cs typeface="Proxima Nova"/>
                <a:sym typeface="Proxima Nova"/>
              </a:rPr>
              <a:t>- For compile-time type safety , zero runtime, and variadic types.</a:t>
            </a:r>
          </a:p>
          <a:p>
            <a:pPr indent="-190500" lvl="0" marL="228600" marR="0" rtl="0" algn="l">
              <a:lnSpc>
                <a:spcPct val="90000"/>
              </a:lnSpc>
              <a:spcBef>
                <a:spcPts val="1000"/>
              </a:spcBef>
              <a:spcAft>
                <a:spcPts val="0"/>
              </a:spcAft>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Factory Functions</a:t>
            </a:r>
            <a:r>
              <a:rPr b="0" i="0" lang="en-US" sz="1800" u="none" cap="none" strike="noStrike">
                <a:solidFill>
                  <a:srgbClr val="595959"/>
                </a:solidFill>
                <a:latin typeface="Proxima Nova"/>
                <a:ea typeface="Proxima Nova"/>
                <a:cs typeface="Proxima Nova"/>
                <a:sym typeface="Proxima Nova"/>
              </a:rPr>
              <a:t> - avoid new, allows custom allocation schemes.</a:t>
            </a:r>
          </a:p>
          <a:p>
            <a:pPr indent="-190500" lvl="0" marL="228600" marR="0" rtl="0" algn="l">
              <a:lnSpc>
                <a:spcPct val="90000"/>
              </a:lnSpc>
              <a:spcBef>
                <a:spcPts val="1000"/>
              </a:spcBef>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Actor Model</a:t>
            </a:r>
            <a:r>
              <a:rPr b="0" i="0" lang="en-US" sz="1800" u="none" cap="none" strike="noStrike">
                <a:solidFill>
                  <a:srgbClr val="595959"/>
                </a:solidFill>
                <a:latin typeface="Proxima Nova"/>
                <a:ea typeface="Proxima Nova"/>
                <a:cs typeface="Proxima Nova"/>
                <a:sym typeface="Proxima Nova"/>
              </a:rPr>
              <a:t> - Components are independent actors in an application.</a:t>
            </a:r>
          </a:p>
        </p:txBody>
      </p:sp>
      <p:sp>
        <p:nvSpPr>
          <p:cNvPr id="293" name="Shape 293"/>
          <p:cNvSpPr txBox="1"/>
          <p:nvPr/>
        </p:nvSpPr>
        <p:spPr>
          <a:xfrm>
            <a:off x="4817125" y="1608462"/>
            <a:ext cx="3552939" cy="440120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30000" i="0" lang="en-US" sz="1700" u="none" cap="none" strike="noStrike">
                <a:solidFill>
                  <a:srgbClr val="7F7F7F"/>
                </a:solidFill>
                <a:latin typeface="Roboto Mono"/>
                <a:ea typeface="Roboto Mono"/>
                <a:cs typeface="Roboto Mono"/>
                <a:sym typeface="Roboto Mono"/>
              </a:rPr>
              <a:t>|- docs/</a:t>
            </a:r>
            <a:br>
              <a:rPr b="0" baseline="30000" i="0" lang="en-US" sz="1700" u="none" cap="none" strike="noStrike">
                <a:solidFill>
                  <a:srgbClr val="7F7F7F"/>
                </a:solidFill>
                <a:latin typeface="Roboto Mono"/>
                <a:ea typeface="Roboto Mono"/>
                <a:cs typeface="Roboto Mono"/>
                <a:sym typeface="Roboto Mono"/>
              </a:rPr>
            </a:br>
            <a:r>
              <a:rPr b="0" baseline="30000" i="0" lang="en-US" sz="1700" u="none" cap="none" strike="noStrike">
                <a:solidFill>
                  <a:srgbClr val="7F7F7F"/>
                </a:solidFill>
                <a:latin typeface="Roboto Mono"/>
                <a:ea typeface="Roboto Mono"/>
                <a:cs typeface="Roboto Mono"/>
                <a:sym typeface="Roboto Mono"/>
              </a:rPr>
              <a:t>|- src/</a:t>
            </a:r>
            <a:br>
              <a:rPr b="0" baseline="30000" i="0" lang="en-US" sz="1700" u="none" cap="none" strike="noStrike">
                <a:solidFill>
                  <a:srgbClr val="7F7F7F"/>
                </a:solidFill>
                <a:latin typeface="Roboto Mono"/>
                <a:ea typeface="Roboto Mono"/>
                <a:cs typeface="Roboto Mono"/>
                <a:sym typeface="Roboto Mono"/>
              </a:rPr>
            </a:br>
            <a:r>
              <a:rPr b="0" baseline="30000" i="0" lang="en-US" sz="1700" u="none" cap="none" strike="noStrike">
                <a:solidFill>
                  <a:srgbClr val="7F7F7F"/>
                </a:solidFill>
                <a:latin typeface="Roboto Mono"/>
                <a:ea typeface="Roboto Mono"/>
                <a:cs typeface="Roboto Mono"/>
                <a:sym typeface="Roboto Mono"/>
              </a:rPr>
              <a:t>  |- core/</a:t>
            </a:r>
            <a:br>
              <a:rPr b="0" baseline="30000" i="0" lang="en-US" sz="1700" u="none" cap="none" strike="noStrike">
                <a:solidFill>
                  <a:srgbClr val="7F7F7F"/>
                </a:solidFill>
                <a:latin typeface="Roboto Mono"/>
                <a:ea typeface="Roboto Mono"/>
                <a:cs typeface="Roboto Mono"/>
                <a:sym typeface="Roboto Mono"/>
              </a:rPr>
            </a:br>
            <a:r>
              <a:rPr b="0" baseline="30000" i="0" lang="en-US" sz="1700" u="none" cap="none" strike="noStrike">
                <a:solidFill>
                  <a:srgbClr val="7F7F7F"/>
                </a:solidFill>
                <a:latin typeface="Roboto Mono"/>
                <a:ea typeface="Roboto Mono"/>
                <a:cs typeface="Roboto Mono"/>
                <a:sym typeface="Roboto Mono"/>
              </a:rPr>
              <a:t>    |- component.hpp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factory.hpp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utils.hpp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components/</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win32.hpp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material.hpp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mesh.hpp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view.hpp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config.hpp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provider.hpp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obsidian.hpp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tests/</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conanfile.txt</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readme.md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Interactive Paint</a:t>
            </a:r>
            <a:r>
              <a:rPr b="0" i="0" lang="en-US" sz="3800" u="none" cap="none" strike="noStrike">
                <a:solidFill>
                  <a:srgbClr val="001D4D"/>
                </a:solidFill>
                <a:latin typeface="Trebuchet MS"/>
                <a:ea typeface="Trebuchet MS"/>
                <a:cs typeface="Trebuchet MS"/>
                <a:sym typeface="Trebuchet MS"/>
              </a:rPr>
              <a:t> definition</a:t>
            </a:r>
          </a:p>
        </p:txBody>
      </p:sp>
      <p:sp>
        <p:nvSpPr>
          <p:cNvPr id="159" name="Shape 159"/>
          <p:cNvSpPr txBox="1"/>
          <p:nvPr>
            <p:ph idx="1" type="body"/>
          </p:nvPr>
        </p:nvSpPr>
        <p:spPr>
          <a:xfrm>
            <a:off x="779468" y="1524000"/>
            <a:ext cx="3408000" cy="420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rPr lang="en-US"/>
              <a:t>The Interactive Paint application serves as a showcase of what can be done with different input devices such as the Leap Motion, Intel RealSense, Kinect and Multitouch display. It is also a framework for integrating these devices.</a:t>
            </a:r>
          </a:p>
          <a:p>
            <a:pPr indent="0" lvl="0" marL="0" marR="0" rtl="0" algn="l">
              <a:lnSpc>
                <a:spcPct val="100000"/>
              </a:lnSpc>
              <a:spcBef>
                <a:spcPts val="2000"/>
              </a:spcBef>
              <a:spcAft>
                <a:spcPts val="0"/>
              </a:spcAft>
              <a:buNone/>
            </a:pPr>
            <a:r>
              <a:t/>
            </a:r>
            <a:endParaRPr sz="1800"/>
          </a:p>
        </p:txBody>
      </p:sp>
      <p:pic>
        <p:nvPicPr>
          <p:cNvPr id="160" name="Shape 160"/>
          <p:cNvPicPr preferRelativeResize="0"/>
          <p:nvPr/>
        </p:nvPicPr>
        <p:blipFill>
          <a:blip r:embed="rId3">
            <a:alphaModFix/>
          </a:blip>
          <a:stretch>
            <a:fillRect/>
          </a:stretch>
        </p:blipFill>
        <p:spPr>
          <a:xfrm>
            <a:off x="4242375" y="2214325"/>
            <a:ext cx="4120577" cy="26452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97" name="Shape 297"/>
        <p:cNvGrpSpPr/>
        <p:nvPr/>
      </p:nvGrpSpPr>
      <p:grpSpPr>
        <a:xfrm>
          <a:off x="0" y="0"/>
          <a:ext cx="0" cy="0"/>
          <a:chOff x="0" y="0"/>
          <a:chExt cx="0" cy="0"/>
        </a:xfrm>
      </p:grpSpPr>
      <p:sp>
        <p:nvSpPr>
          <p:cNvPr id="298" name="Shape 298"/>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9" name="Shape 299"/>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00" name="Shape 300"/>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Results</a:t>
            </a:r>
          </a:p>
        </p:txBody>
      </p:sp>
      <p:sp>
        <p:nvSpPr>
          <p:cNvPr id="301" name="Shape 301"/>
          <p:cNvSpPr txBox="1"/>
          <p:nvPr>
            <p:ph idx="1" type="body"/>
          </p:nvPr>
        </p:nvSpPr>
        <p:spPr>
          <a:xfrm>
            <a:off x="678872" y="1719855"/>
            <a:ext cx="4080413" cy="3634343"/>
          </a:xfrm>
          <a:prstGeom prst="rect">
            <a:avLst/>
          </a:prstGeom>
          <a:noFill/>
          <a:ln>
            <a:noFill/>
          </a:ln>
        </p:spPr>
        <p:txBody>
          <a:bodyPr anchorCtr="0" anchor="t" bIns="45700" lIns="91425" rIns="91425" tIns="45700">
            <a:noAutofit/>
          </a:bodyPr>
          <a:lstStyle/>
          <a:p>
            <a:pPr indent="-209550" lvl="0" marL="228600" marR="0" rtl="0" algn="l">
              <a:lnSpc>
                <a:spcPct val="90000"/>
              </a:lnSpc>
              <a:spcBef>
                <a:spcPts val="0"/>
              </a:spcBef>
              <a:spcAft>
                <a:spcPts val="0"/>
              </a:spcAft>
              <a:buClr>
                <a:srgbClr val="595959"/>
              </a:buClr>
              <a:buSzPct val="100000"/>
              <a:buFont typeface="Arial"/>
              <a:buChar char="•"/>
            </a:pPr>
            <a:r>
              <a:rPr b="0" i="0" lang="en-US" sz="1700" u="none" cap="none" strike="noStrike">
                <a:solidFill>
                  <a:srgbClr val="595959"/>
                </a:solidFill>
                <a:latin typeface="Proxima Nova"/>
                <a:ea typeface="Proxima Nova"/>
                <a:cs typeface="Proxima Nova"/>
                <a:sym typeface="Proxima Nova"/>
              </a:rPr>
              <a:t>Obsidian is semantically equivalent to React, however for closer integration a “cppx” compiler would be necessary, or integration with XAML similar to WinRT.cpp.</a:t>
            </a:r>
          </a:p>
          <a:p>
            <a:pPr indent="-209550" lvl="0" marL="228600" marR="0" rtl="0" algn="l">
              <a:lnSpc>
                <a:spcPct val="90000"/>
              </a:lnSpc>
              <a:spcBef>
                <a:spcPts val="1000"/>
              </a:spcBef>
              <a:spcAft>
                <a:spcPts val="0"/>
              </a:spcAft>
              <a:buClr>
                <a:srgbClr val="595959"/>
              </a:buClr>
              <a:buSzPct val="100000"/>
              <a:buFont typeface="Arial"/>
              <a:buChar char="•"/>
            </a:pPr>
            <a:r>
              <a:rPr b="0" i="0" lang="en-US" sz="1700" u="none" cap="none" strike="noStrike">
                <a:solidFill>
                  <a:srgbClr val="595959"/>
                </a:solidFill>
                <a:latin typeface="Proxima Nova"/>
                <a:ea typeface="Proxima Nova"/>
                <a:cs typeface="Proxima Nova"/>
                <a:sym typeface="Proxima Nova"/>
              </a:rPr>
              <a:t>Vulkan constructs are composed to build simple view components similar to HTML.</a:t>
            </a:r>
          </a:p>
          <a:p>
            <a:pPr indent="-209550" lvl="0" marL="228600" marR="0" rtl="0" algn="l">
              <a:lnSpc>
                <a:spcPct val="90000"/>
              </a:lnSpc>
              <a:spcBef>
                <a:spcPts val="1000"/>
              </a:spcBef>
              <a:spcAft>
                <a:spcPts val="0"/>
              </a:spcAft>
              <a:buClr>
                <a:srgbClr val="595959"/>
              </a:buClr>
              <a:buSzPct val="100000"/>
              <a:buFont typeface="Arial"/>
              <a:buChar char="•"/>
            </a:pPr>
            <a:r>
              <a:rPr b="0" i="0" lang="en-US" sz="1700" u="none" cap="none" strike="noStrike">
                <a:solidFill>
                  <a:srgbClr val="595959"/>
                </a:solidFill>
                <a:latin typeface="Proxima Nova"/>
                <a:ea typeface="Proxima Nova"/>
                <a:cs typeface="Proxima Nova"/>
                <a:sym typeface="Proxima Nova"/>
              </a:rPr>
              <a:t>Vulkan constructs can also be used to make game engine objects like environments and models.</a:t>
            </a:r>
          </a:p>
          <a:p>
            <a:pPr indent="-209550" lvl="0" marL="228600" marR="0" rtl="0" algn="l">
              <a:lnSpc>
                <a:spcPct val="90000"/>
              </a:lnSpc>
              <a:spcBef>
                <a:spcPts val="1000"/>
              </a:spcBef>
              <a:buClr>
                <a:srgbClr val="595959"/>
              </a:buClr>
              <a:buSzPct val="100000"/>
              <a:buFont typeface="Arial"/>
              <a:buChar char="•"/>
            </a:pPr>
            <a:r>
              <a:rPr b="0" i="0" lang="en-US" sz="1700" u="none" cap="none" strike="noStrike">
                <a:solidFill>
                  <a:srgbClr val="595959"/>
                </a:solidFill>
                <a:latin typeface="Proxima Nova"/>
                <a:ea typeface="Proxima Nova"/>
                <a:cs typeface="Proxima Nova"/>
                <a:sym typeface="Proxima Nova"/>
              </a:rPr>
              <a:t>RenderDoc debugging proved essential to profiling performance and tracking errors.</a:t>
            </a:r>
          </a:p>
        </p:txBody>
      </p:sp>
      <p:pic>
        <p:nvPicPr>
          <p:cNvPr id="302" name="Shape 302"/>
          <p:cNvPicPr preferRelativeResize="0"/>
          <p:nvPr/>
        </p:nvPicPr>
        <p:blipFill rotWithShape="1">
          <a:blip r:embed="rId4">
            <a:alphaModFix/>
          </a:blip>
          <a:srcRect b="0" l="0" r="0" t="0"/>
          <a:stretch/>
        </p:blipFill>
        <p:spPr>
          <a:xfrm>
            <a:off x="4855454" y="1852057"/>
            <a:ext cx="1714500" cy="1285874"/>
          </a:xfrm>
          <a:prstGeom prst="rect">
            <a:avLst/>
          </a:prstGeom>
          <a:noFill/>
          <a:ln>
            <a:noFill/>
          </a:ln>
        </p:spPr>
      </p:pic>
      <p:pic>
        <p:nvPicPr>
          <p:cNvPr id="303" name="Shape 303"/>
          <p:cNvPicPr preferRelativeResize="0"/>
          <p:nvPr/>
        </p:nvPicPr>
        <p:blipFill rotWithShape="1">
          <a:blip r:embed="rId5">
            <a:alphaModFix/>
          </a:blip>
          <a:srcRect b="0" l="0" r="0" t="0"/>
          <a:stretch/>
        </p:blipFill>
        <p:spPr>
          <a:xfrm>
            <a:off x="4866584" y="3137932"/>
            <a:ext cx="3429000" cy="2571749"/>
          </a:xfrm>
          <a:prstGeom prst="rect">
            <a:avLst/>
          </a:prstGeom>
          <a:noFill/>
          <a:ln>
            <a:noFill/>
          </a:ln>
        </p:spPr>
      </p:pic>
      <p:pic>
        <p:nvPicPr>
          <p:cNvPr id="304" name="Shape 304"/>
          <p:cNvPicPr preferRelativeResize="0"/>
          <p:nvPr/>
        </p:nvPicPr>
        <p:blipFill rotWithShape="1">
          <a:blip r:embed="rId6">
            <a:alphaModFix/>
          </a:blip>
          <a:srcRect b="0" l="0" r="0" t="0"/>
          <a:stretch/>
        </p:blipFill>
        <p:spPr>
          <a:xfrm>
            <a:off x="6569954" y="1852057"/>
            <a:ext cx="1714500" cy="1285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308" name="Shape 308"/>
        <p:cNvGrpSpPr/>
        <p:nvPr/>
      </p:nvGrpSpPr>
      <p:grpSpPr>
        <a:xfrm>
          <a:off x="0" y="0"/>
          <a:ext cx="0" cy="0"/>
          <a:chOff x="0" y="0"/>
          <a:chExt cx="0" cy="0"/>
        </a:xfrm>
      </p:grpSpPr>
      <p:sp>
        <p:nvSpPr>
          <p:cNvPr id="309" name="Shape 309"/>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0" name="Shape 310"/>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1" name="Shape 311"/>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Benchmarks</a:t>
            </a:r>
          </a:p>
        </p:txBody>
      </p:sp>
      <p:sp>
        <p:nvSpPr>
          <p:cNvPr id="312" name="Shape 312"/>
          <p:cNvSpPr txBox="1"/>
          <p:nvPr>
            <p:ph idx="1" type="body"/>
          </p:nvPr>
        </p:nvSpPr>
        <p:spPr>
          <a:xfrm>
            <a:off x="1258948" y="5971742"/>
            <a:ext cx="7578300" cy="3510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rgbClr val="595959"/>
              </a:buClr>
              <a:buSzPct val="25000"/>
              <a:buFont typeface="Arial"/>
              <a:buNone/>
            </a:pPr>
            <a:r>
              <a:rPr b="0" i="0" lang="en-US" sz="1300" u="none" cap="none" strike="noStrike">
                <a:solidFill>
                  <a:srgbClr val="595959"/>
                </a:solidFill>
                <a:latin typeface="Proxima Nova"/>
                <a:ea typeface="Proxima Nova"/>
                <a:cs typeface="Proxima Nova"/>
                <a:sym typeface="Proxima Nova"/>
              </a:rPr>
              <a:t>Machine Specs: Alienware </a:t>
            </a:r>
            <a:r>
              <a:rPr lang="en-US" sz="1300">
                <a:solidFill>
                  <a:srgbClr val="595959"/>
                </a:solidFill>
                <a:latin typeface="Proxima Nova"/>
                <a:ea typeface="Proxima Nova"/>
                <a:cs typeface="Proxima Nova"/>
                <a:sym typeface="Proxima Nova"/>
              </a:rPr>
              <a:t>M14X R2</a:t>
            </a:r>
            <a:r>
              <a:rPr b="0" i="0" lang="en-US" sz="1300" u="none" cap="none" strike="noStrike">
                <a:solidFill>
                  <a:srgbClr val="595959"/>
                </a:solidFill>
                <a:latin typeface="Proxima Nova"/>
                <a:ea typeface="Proxima Nova"/>
                <a:cs typeface="Proxima Nova"/>
                <a:sym typeface="Proxima Nova"/>
              </a:rPr>
              <a:t> | </a:t>
            </a:r>
            <a:r>
              <a:rPr b="0" i="0" lang="en-US" sz="1300" u="none" cap="none" strike="noStrike">
                <a:solidFill>
                  <a:srgbClr val="548135"/>
                </a:solidFill>
                <a:latin typeface="Proxima Nova"/>
                <a:ea typeface="Proxima Nova"/>
                <a:cs typeface="Proxima Nova"/>
                <a:sym typeface="Proxima Nova"/>
              </a:rPr>
              <a:t>Nvidia </a:t>
            </a:r>
            <a:r>
              <a:rPr lang="en-US" sz="1300">
                <a:solidFill>
                  <a:srgbClr val="548135"/>
                </a:solidFill>
                <a:latin typeface="Proxima Nova"/>
                <a:ea typeface="Proxima Nova"/>
                <a:cs typeface="Proxima Nova"/>
                <a:sym typeface="Proxima Nova"/>
              </a:rPr>
              <a:t>65</a:t>
            </a:r>
            <a:r>
              <a:rPr b="0" i="0" lang="en-US" sz="1300" u="none" cap="none" strike="noStrike">
                <a:solidFill>
                  <a:srgbClr val="548135"/>
                </a:solidFill>
                <a:latin typeface="Proxima Nova"/>
                <a:ea typeface="Proxima Nova"/>
                <a:cs typeface="Proxima Nova"/>
                <a:sym typeface="Proxima Nova"/>
              </a:rPr>
              <a:t>0M</a:t>
            </a:r>
            <a:r>
              <a:rPr lang="en-US" sz="1300">
                <a:solidFill>
                  <a:srgbClr val="548135"/>
                </a:solidFill>
                <a:latin typeface="Proxima Nova"/>
                <a:ea typeface="Proxima Nova"/>
                <a:cs typeface="Proxima Nova"/>
                <a:sym typeface="Proxima Nova"/>
              </a:rPr>
              <a:t> </a:t>
            </a:r>
            <a:r>
              <a:rPr b="0" i="0" lang="en-US" sz="1300" u="none" cap="none" strike="noStrike">
                <a:solidFill>
                  <a:srgbClr val="595959"/>
                </a:solidFill>
                <a:latin typeface="Proxima Nova"/>
                <a:ea typeface="Proxima Nova"/>
                <a:cs typeface="Proxima Nova"/>
                <a:sym typeface="Proxima Nova"/>
              </a:rPr>
              <a:t>| </a:t>
            </a:r>
            <a:r>
              <a:rPr b="0" i="0" lang="en-US" sz="1300" u="none" cap="none" strike="noStrike">
                <a:solidFill>
                  <a:srgbClr val="2E75B5"/>
                </a:solidFill>
                <a:latin typeface="Proxima Nova"/>
                <a:ea typeface="Proxima Nova"/>
                <a:cs typeface="Proxima Nova"/>
                <a:sym typeface="Proxima Nova"/>
              </a:rPr>
              <a:t>i7 </a:t>
            </a:r>
            <a:r>
              <a:rPr lang="en-US" sz="1300">
                <a:solidFill>
                  <a:srgbClr val="2E75B5"/>
                </a:solidFill>
                <a:latin typeface="Proxima Nova"/>
                <a:ea typeface="Proxima Nova"/>
                <a:cs typeface="Proxima Nova"/>
                <a:sym typeface="Proxima Nova"/>
              </a:rPr>
              <a:t>361</a:t>
            </a:r>
            <a:r>
              <a:rPr b="0" i="0" lang="en-US" sz="1300" u="none" cap="none" strike="noStrike">
                <a:solidFill>
                  <a:srgbClr val="2E75B5"/>
                </a:solidFill>
                <a:latin typeface="Proxima Nova"/>
                <a:ea typeface="Proxima Nova"/>
                <a:cs typeface="Proxima Nova"/>
                <a:sym typeface="Proxima Nova"/>
              </a:rPr>
              <a:t>0</a:t>
            </a:r>
            <a:r>
              <a:rPr lang="en-US" sz="1300">
                <a:solidFill>
                  <a:srgbClr val="2E75B5"/>
                </a:solidFill>
                <a:latin typeface="Proxima Nova"/>
                <a:ea typeface="Proxima Nova"/>
                <a:cs typeface="Proxima Nova"/>
                <a:sym typeface="Proxima Nova"/>
              </a:rPr>
              <a:t>QM</a:t>
            </a:r>
            <a:r>
              <a:rPr b="0" i="0" lang="en-US" sz="1300" u="none" cap="none" strike="noStrike">
                <a:solidFill>
                  <a:srgbClr val="2E75B5"/>
                </a:solidFill>
                <a:latin typeface="Proxima Nova"/>
                <a:ea typeface="Proxima Nova"/>
                <a:cs typeface="Proxima Nova"/>
                <a:sym typeface="Proxima Nova"/>
              </a:rPr>
              <a:t> @ </a:t>
            </a:r>
            <a:r>
              <a:rPr lang="en-US" sz="1300">
                <a:solidFill>
                  <a:srgbClr val="2E75B5"/>
                </a:solidFill>
                <a:latin typeface="Proxima Nova"/>
                <a:ea typeface="Proxima Nova"/>
                <a:cs typeface="Proxima Nova"/>
                <a:sym typeface="Proxima Nova"/>
              </a:rPr>
              <a:t>2.6</a:t>
            </a:r>
            <a:r>
              <a:rPr b="0" i="0" lang="en-US" sz="1300" u="none" cap="none" strike="noStrike">
                <a:solidFill>
                  <a:srgbClr val="2E75B5"/>
                </a:solidFill>
                <a:latin typeface="Proxima Nova"/>
                <a:ea typeface="Proxima Nova"/>
                <a:cs typeface="Proxima Nova"/>
                <a:sym typeface="Proxima Nova"/>
              </a:rPr>
              <a:t> Ghz </a:t>
            </a:r>
            <a:r>
              <a:rPr b="0" i="0" lang="en-US" sz="1300" u="none" cap="none" strike="noStrike">
                <a:solidFill>
                  <a:srgbClr val="595959"/>
                </a:solidFill>
                <a:latin typeface="Proxima Nova"/>
                <a:ea typeface="Proxima Nova"/>
                <a:cs typeface="Proxima Nova"/>
                <a:sym typeface="Proxima Nova"/>
              </a:rPr>
              <a:t>| </a:t>
            </a:r>
            <a:r>
              <a:rPr lang="en-US" sz="1300">
                <a:solidFill>
                  <a:srgbClr val="595959"/>
                </a:solidFill>
                <a:latin typeface="Proxima Nova"/>
                <a:ea typeface="Proxima Nova"/>
                <a:cs typeface="Proxima Nova"/>
                <a:sym typeface="Proxima Nova"/>
              </a:rPr>
              <a:t>16</a:t>
            </a:r>
            <a:r>
              <a:rPr b="0" i="0" lang="en-US" sz="1300" u="none" cap="none" strike="noStrike">
                <a:solidFill>
                  <a:srgbClr val="595959"/>
                </a:solidFill>
                <a:latin typeface="Proxima Nova"/>
                <a:ea typeface="Proxima Nova"/>
                <a:cs typeface="Proxima Nova"/>
                <a:sym typeface="Proxima Nova"/>
              </a:rPr>
              <a:t> GB Ram</a:t>
            </a:r>
          </a:p>
        </p:txBody>
      </p:sp>
      <p:pic>
        <p:nvPicPr>
          <p:cNvPr id="313" name="Shape 313"/>
          <p:cNvPicPr preferRelativeResize="0"/>
          <p:nvPr/>
        </p:nvPicPr>
        <p:blipFill rotWithShape="1">
          <a:blip r:embed="rId4">
            <a:alphaModFix/>
          </a:blip>
          <a:srcRect b="0" l="0" r="0" t="0"/>
          <a:stretch/>
        </p:blipFill>
        <p:spPr>
          <a:xfrm>
            <a:off x="2576569" y="1422398"/>
            <a:ext cx="4132701" cy="44082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317" name="Shape 317"/>
        <p:cNvGrpSpPr/>
        <p:nvPr/>
      </p:nvGrpSpPr>
      <p:grpSpPr>
        <a:xfrm>
          <a:off x="0" y="0"/>
          <a:ext cx="0" cy="0"/>
          <a:chOff x="0" y="0"/>
          <a:chExt cx="0" cy="0"/>
        </a:xfrm>
      </p:grpSpPr>
      <p:sp>
        <p:nvSpPr>
          <p:cNvPr id="318" name="Shape 318"/>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9" name="Shape 319"/>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20" name="Shape 320"/>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Future Work</a:t>
            </a:r>
          </a:p>
        </p:txBody>
      </p:sp>
      <p:sp>
        <p:nvSpPr>
          <p:cNvPr id="321" name="Shape 321"/>
          <p:cNvSpPr txBox="1"/>
          <p:nvPr>
            <p:ph idx="1" type="body"/>
          </p:nvPr>
        </p:nvSpPr>
        <p:spPr>
          <a:xfrm>
            <a:off x="928253" y="1422399"/>
            <a:ext cx="7564581" cy="4692074"/>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spcAft>
                <a:spcPts val="0"/>
              </a:spcAft>
              <a:buClr>
                <a:schemeClr val="dk1"/>
              </a:buClr>
              <a:buSzPct val="130588"/>
              <a:buFont typeface="Arial"/>
              <a:buNone/>
            </a:pPr>
            <a:r>
              <a:t/>
            </a:r>
            <a:endParaRPr b="0" i="0" sz="1720" u="none" cap="none" strike="noStrike">
              <a:solidFill>
                <a:srgbClr val="595959"/>
              </a:solidFill>
              <a:latin typeface="Proxima Nova"/>
              <a:ea typeface="Proxima Nova"/>
              <a:cs typeface="Proxima Nova"/>
              <a:sym typeface="Proxima Nova"/>
            </a:endParaRPr>
          </a:p>
          <a:p>
            <a:pPr indent="-196850" lvl="0" marL="228600" marR="0" rtl="0" algn="l">
              <a:lnSpc>
                <a:spcPct val="190000"/>
              </a:lnSpc>
              <a:spcBef>
                <a:spcPts val="1000"/>
              </a:spcBef>
              <a:spcAft>
                <a:spcPts val="0"/>
              </a:spcAft>
              <a:buClr>
                <a:srgbClr val="595959"/>
              </a:buClr>
              <a:buSzPct val="101176"/>
              <a:buFont typeface="Arial"/>
              <a:buChar char="•"/>
            </a:pPr>
            <a:r>
              <a:rPr b="0" i="0" lang="en-US" sz="1720" u="none" cap="none" strike="noStrike">
                <a:solidFill>
                  <a:srgbClr val="595959"/>
                </a:solidFill>
                <a:latin typeface="Proxima Nova"/>
                <a:ea typeface="Proxima Nova"/>
                <a:cs typeface="Proxima Nova"/>
                <a:sym typeface="Proxima Nova"/>
              </a:rPr>
              <a:t>Shims for other low level graphics APIs such as OpenGL or DirectX 12.</a:t>
            </a:r>
          </a:p>
          <a:p>
            <a:pPr indent="-196850" lvl="0" marL="228600" marR="0" rtl="0" algn="l">
              <a:lnSpc>
                <a:spcPct val="190000"/>
              </a:lnSpc>
              <a:spcBef>
                <a:spcPts val="1000"/>
              </a:spcBef>
              <a:spcAft>
                <a:spcPts val="0"/>
              </a:spcAft>
              <a:buClr>
                <a:srgbClr val="595959"/>
              </a:buClr>
              <a:buSzPct val="101176"/>
              <a:buFont typeface="Arial"/>
              <a:buChar char="•"/>
            </a:pPr>
            <a:r>
              <a:rPr b="0" i="0" lang="en-US" sz="1720" u="none" cap="none" strike="noStrike">
                <a:solidFill>
                  <a:srgbClr val="595959"/>
                </a:solidFill>
                <a:latin typeface="Proxima Nova"/>
                <a:ea typeface="Proxima Nova"/>
                <a:cs typeface="Proxima Nova"/>
                <a:sym typeface="Proxima Nova"/>
              </a:rPr>
              <a:t>A C++ constexpr shader compiler distributed as a part of the library.</a:t>
            </a:r>
          </a:p>
          <a:p>
            <a:pPr indent="-196850" lvl="0" marL="228600" marR="0" rtl="0" algn="l">
              <a:lnSpc>
                <a:spcPct val="190000"/>
              </a:lnSpc>
              <a:spcBef>
                <a:spcPts val="1000"/>
              </a:spcBef>
              <a:spcAft>
                <a:spcPts val="0"/>
              </a:spcAft>
              <a:buClr>
                <a:srgbClr val="595959"/>
              </a:buClr>
              <a:buSzPct val="101176"/>
              <a:buFont typeface="Arial"/>
              <a:buChar char="•"/>
            </a:pPr>
            <a:r>
              <a:rPr b="0" i="0" lang="en-US" sz="1720" u="none" cap="none" strike="noStrike">
                <a:solidFill>
                  <a:srgbClr val="595959"/>
                </a:solidFill>
                <a:latin typeface="Proxima Nova"/>
                <a:ea typeface="Proxima Nova"/>
                <a:cs typeface="Proxima Nova"/>
                <a:sym typeface="Proxima Nova"/>
              </a:rPr>
              <a:t>Cross platform compilation to Android and Linux targets, with other platforms supported with shims.</a:t>
            </a:r>
          </a:p>
          <a:p>
            <a:pPr indent="0" lvl="0" marL="0" marR="0" rtl="0" algn="l">
              <a:lnSpc>
                <a:spcPct val="80000"/>
              </a:lnSpc>
              <a:spcBef>
                <a:spcPts val="1000"/>
              </a:spcBef>
              <a:spcAft>
                <a:spcPts val="0"/>
              </a:spcAft>
              <a:buClr>
                <a:srgbClr val="595959"/>
              </a:buClr>
              <a:buSzPct val="25000"/>
              <a:buFont typeface="Arial"/>
              <a:buNone/>
            </a:pPr>
            <a:r>
              <a:rPr b="0" i="0" lang="en-US" sz="1720" u="none" cap="none" strike="noStrike">
                <a:solidFill>
                  <a:srgbClr val="595959"/>
                </a:solidFill>
                <a:latin typeface="Proxima Nova"/>
                <a:ea typeface="Proxima Nova"/>
                <a:cs typeface="Proxima Nova"/>
                <a:sym typeface="Proxima Nova"/>
              </a:rPr>
              <a:t>___________________________________________________________</a:t>
            </a:r>
          </a:p>
          <a:p>
            <a:pPr indent="0" lvl="0" marL="0" marR="0" rtl="0" algn="l">
              <a:lnSpc>
                <a:spcPct val="80000"/>
              </a:lnSpc>
              <a:spcBef>
                <a:spcPts val="1000"/>
              </a:spcBef>
              <a:spcAft>
                <a:spcPts val="0"/>
              </a:spcAft>
              <a:buClr>
                <a:srgbClr val="7F7F7F"/>
              </a:buClr>
              <a:buSzPct val="25000"/>
              <a:buFont typeface="Arial"/>
              <a:buNone/>
            </a:pPr>
            <a:r>
              <a:rPr b="0" baseline="30000" i="0" lang="en-US" sz="1720" u="none" cap="none" strike="noStrike">
                <a:solidFill>
                  <a:srgbClr val="7F7F7F"/>
                </a:solidFill>
                <a:latin typeface="Roboto Slab"/>
                <a:ea typeface="Roboto Slab"/>
                <a:cs typeface="Roboto Slab"/>
                <a:sym typeface="Roboto Slab"/>
              </a:rPr>
              <a:t>SHIRAEF, J. 2016. An Exploratory Study of High Performance Graphics Application Programming Interfaces. University of Tennessee.</a:t>
            </a:r>
          </a:p>
          <a:p>
            <a:pPr indent="0" lvl="0" marL="0" marR="0" rtl="0" algn="l">
              <a:lnSpc>
                <a:spcPct val="80000"/>
              </a:lnSpc>
              <a:spcBef>
                <a:spcPts val="1000"/>
              </a:spcBef>
              <a:buClr>
                <a:srgbClr val="7F7F7F"/>
              </a:buClr>
              <a:buSzPct val="25000"/>
              <a:buFont typeface="Arial"/>
              <a:buNone/>
            </a:pPr>
            <a:r>
              <a:rPr b="0" baseline="30000" i="0" lang="en-US" sz="1720" u="none" cap="none" strike="noStrike">
                <a:solidFill>
                  <a:srgbClr val="7F7F7F"/>
                </a:solidFill>
                <a:latin typeface="Roboto Slab"/>
                <a:ea typeface="Roboto Slab"/>
                <a:cs typeface="Roboto Slab"/>
                <a:sym typeface="Roboto Slab"/>
              </a:rPr>
              <a:t>FISHER, B. 2015. Flux: A Unidirectional Data Flow Architecture for React Apps. Applicative 2015.</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28" name="Shape 328"/>
          <p:cNvSpPr txBox="1"/>
          <p:nvPr>
            <p:ph idx="1" type="body"/>
          </p:nvPr>
        </p:nvSpPr>
        <p:spPr>
          <a:xfrm>
            <a:off x="779475" y="1361050"/>
            <a:ext cx="7583400" cy="5178300"/>
          </a:xfrm>
          <a:prstGeom prst="rect">
            <a:avLst/>
          </a:prstGeom>
          <a:noFill/>
          <a:ln>
            <a:noFill/>
          </a:ln>
        </p:spPr>
        <p:txBody>
          <a:bodyPr anchorCtr="0" anchor="t" bIns="45700" lIns="91425" rIns="91425" tIns="45700">
            <a:noAutofit/>
          </a:bodyPr>
          <a:lstStyle/>
          <a:p>
            <a:pPr indent="-368300" lvl="0" marL="457200" marR="0" rtl="0" algn="l">
              <a:spcBef>
                <a:spcPts val="2000"/>
              </a:spcBef>
              <a:spcAft>
                <a:spcPts val="0"/>
              </a:spcAft>
              <a:buClr>
                <a:srgbClr val="001D4D"/>
              </a:buClr>
              <a:buSzPct val="100000"/>
              <a:buFont typeface="Trebuchet MS"/>
            </a:pPr>
            <a:r>
              <a:rPr b="0" i="0" lang="en-US" sz="2200" u="none" cap="none" strike="noStrike">
                <a:solidFill>
                  <a:srgbClr val="001D4D"/>
                </a:solidFill>
                <a:latin typeface="Trebuchet MS"/>
                <a:ea typeface="Trebuchet MS"/>
                <a:cs typeface="Trebuchet MS"/>
                <a:sym typeface="Trebuchet MS"/>
              </a:rPr>
              <a:t>contact information:</a:t>
            </a:r>
          </a:p>
          <a:p>
            <a:pPr lvl="1" marR="0" rtl="0" algn="l">
              <a:spcBef>
                <a:spcPts val="2000"/>
              </a:spcBef>
              <a:spcAft>
                <a:spcPts val="0"/>
              </a:spcAft>
              <a:buSzPct val="100000"/>
            </a:pPr>
            <a:r>
              <a:rPr lang="en-US" sz="1800"/>
              <a:t>Jacob Leschen </a:t>
            </a:r>
            <a:br>
              <a:rPr lang="en-US" sz="1800"/>
            </a:br>
            <a:r>
              <a:rPr lang="en-US" sz="1800"/>
              <a:t> Jlesc005@fiu.edu</a:t>
            </a:r>
          </a:p>
          <a:p>
            <a:pPr lvl="1" rtl="0">
              <a:spcBef>
                <a:spcPts val="2000"/>
              </a:spcBef>
              <a:buSzPct val="100000"/>
            </a:pPr>
            <a:r>
              <a:rPr lang="en-US" sz="1800"/>
              <a:t>Jose Morgan</a:t>
            </a:r>
            <a:br>
              <a:rPr lang="en-US" sz="1800"/>
            </a:br>
            <a:r>
              <a:rPr lang="en-US" sz="1800"/>
              <a:t> </a:t>
            </a:r>
            <a:r>
              <a:rPr lang="en-US" sz="1800">
                <a:solidFill>
                  <a:srgbClr val="000000"/>
                </a:solidFill>
                <a:hlinkClick r:id="rId3"/>
              </a:rPr>
              <a:t>jmorg035@fiu.edu</a:t>
            </a:r>
          </a:p>
          <a:p>
            <a:pPr lvl="1" rtl="0">
              <a:spcBef>
                <a:spcPts val="2000"/>
              </a:spcBef>
              <a:buSzPct val="100000"/>
            </a:pPr>
            <a:r>
              <a:rPr lang="en-US" sz="1800"/>
              <a:t>Justin Alvarez</a:t>
            </a:r>
            <a:br>
              <a:rPr lang="en-US" sz="1800"/>
            </a:br>
            <a:r>
              <a:rPr lang="en-US" sz="1800"/>
              <a:t> </a:t>
            </a:r>
            <a:r>
              <a:rPr lang="en-US" sz="1800">
                <a:solidFill>
                  <a:srgbClr val="000000"/>
                </a:solidFill>
                <a:hlinkClick r:id="rId4"/>
              </a:rPr>
              <a:t>jalva304@fiu.edu</a:t>
            </a:r>
          </a:p>
          <a:p>
            <a:pPr lvl="1" rtl="0">
              <a:spcBef>
                <a:spcPts val="2000"/>
              </a:spcBef>
              <a:buSzPct val="100000"/>
            </a:pPr>
            <a:r>
              <a:rPr lang="en-US" sz="1800"/>
              <a:t>Alain Galvan</a:t>
            </a:r>
            <a:br>
              <a:rPr lang="en-US" sz="1800"/>
            </a:br>
            <a:r>
              <a:rPr lang="en-US" sz="1800"/>
              <a:t> agalv023@fiu.edu</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329" name="Shape 329"/>
          <p:cNvPicPr preferRelativeResize="0"/>
          <p:nvPr/>
        </p:nvPicPr>
        <p:blipFill rotWithShape="1">
          <a:blip r:embed="rId5">
            <a:alphaModFix/>
          </a:blip>
          <a:srcRect b="0" l="0" r="0" t="0"/>
          <a:stretch/>
        </p:blipFill>
        <p:spPr>
          <a:xfrm>
            <a:off x="5119348" y="5135213"/>
            <a:ext cx="1311900" cy="668100"/>
          </a:xfrm>
          <a:prstGeom prst="rect">
            <a:avLst/>
          </a:prstGeom>
          <a:noFill/>
          <a:ln>
            <a:noFill/>
          </a:ln>
        </p:spPr>
      </p:pic>
      <p:pic>
        <p:nvPicPr>
          <p:cNvPr id="330" name="Shape 330"/>
          <p:cNvPicPr preferRelativeResize="0"/>
          <p:nvPr/>
        </p:nvPicPr>
        <p:blipFill rotWithShape="1">
          <a:blip r:embed="rId6">
            <a:alphaModFix/>
          </a:blip>
          <a:srcRect b="0" l="0" r="0" t="0"/>
          <a:stretch/>
        </p:blipFill>
        <p:spPr>
          <a:xfrm>
            <a:off x="6733501" y="5077480"/>
            <a:ext cx="1311900" cy="783600"/>
          </a:xfrm>
          <a:prstGeom prst="rect">
            <a:avLst/>
          </a:prstGeom>
          <a:noFill/>
          <a:ln>
            <a:noFill/>
          </a:ln>
        </p:spPr>
      </p:pic>
      <p:pic>
        <p:nvPicPr>
          <p:cNvPr id="331" name="Shape 331"/>
          <p:cNvPicPr preferRelativeResize="0"/>
          <p:nvPr/>
        </p:nvPicPr>
        <p:blipFill rotWithShape="1">
          <a:blip r:embed="rId7">
            <a:alphaModFix/>
          </a:blip>
          <a:srcRect b="0" l="0" r="0" t="0"/>
          <a:stretch/>
        </p:blipFill>
        <p:spPr>
          <a:xfrm>
            <a:off x="5374499" y="3002524"/>
            <a:ext cx="801600" cy="900000"/>
          </a:xfrm>
          <a:prstGeom prst="rect">
            <a:avLst/>
          </a:prstGeom>
          <a:noFill/>
          <a:ln>
            <a:noFill/>
          </a:ln>
        </p:spPr>
      </p:pic>
      <p:pic>
        <p:nvPicPr>
          <p:cNvPr id="332" name="Shape 332"/>
          <p:cNvPicPr preferRelativeResize="0"/>
          <p:nvPr/>
        </p:nvPicPr>
        <p:blipFill rotWithShape="1">
          <a:blip r:embed="rId8">
            <a:alphaModFix/>
          </a:blip>
          <a:srcRect b="0" l="0" r="0" t="0"/>
          <a:stretch/>
        </p:blipFill>
        <p:spPr>
          <a:xfrm>
            <a:off x="5003850" y="4184817"/>
            <a:ext cx="1542900" cy="668100"/>
          </a:xfrm>
          <a:prstGeom prst="rect">
            <a:avLst/>
          </a:prstGeom>
          <a:noFill/>
          <a:ln>
            <a:noFill/>
          </a:ln>
        </p:spPr>
      </p:pic>
      <p:pic>
        <p:nvPicPr>
          <p:cNvPr id="333" name="Shape 333"/>
          <p:cNvPicPr preferRelativeResize="0"/>
          <p:nvPr/>
        </p:nvPicPr>
        <p:blipFill rotWithShape="1">
          <a:blip r:embed="rId9">
            <a:alphaModFix/>
          </a:blip>
          <a:srcRect b="0" l="0" r="0" t="0"/>
          <a:stretch/>
        </p:blipFill>
        <p:spPr>
          <a:xfrm>
            <a:off x="6915453" y="2953776"/>
            <a:ext cx="948000" cy="1006500"/>
          </a:xfrm>
          <a:prstGeom prst="rect">
            <a:avLst/>
          </a:prstGeom>
          <a:noFill/>
          <a:ln>
            <a:noFill/>
          </a:ln>
        </p:spPr>
      </p:pic>
      <p:pic>
        <p:nvPicPr>
          <p:cNvPr id="334" name="Shape 334"/>
          <p:cNvPicPr preferRelativeResize="0"/>
          <p:nvPr/>
        </p:nvPicPr>
        <p:blipFill rotWithShape="1">
          <a:blip r:embed="rId10">
            <a:alphaModFix/>
          </a:blip>
          <a:srcRect b="0" l="0" r="0" t="0"/>
          <a:stretch/>
        </p:blipFill>
        <p:spPr>
          <a:xfrm>
            <a:off x="6618000" y="4201487"/>
            <a:ext cx="1542900" cy="634800"/>
          </a:xfrm>
          <a:prstGeom prst="rect">
            <a:avLst/>
          </a:prstGeom>
          <a:noFill/>
          <a:ln>
            <a:noFill/>
          </a:ln>
        </p:spPr>
      </p:pic>
      <p:pic>
        <p:nvPicPr>
          <p:cNvPr descr="HTC_Vive_400x400.jpg" id="335" name="Shape 335"/>
          <p:cNvPicPr preferRelativeResize="0"/>
          <p:nvPr/>
        </p:nvPicPr>
        <p:blipFill>
          <a:blip r:embed="rId11">
            <a:alphaModFix/>
          </a:blip>
          <a:stretch>
            <a:fillRect/>
          </a:stretch>
        </p:blipFill>
        <p:spPr>
          <a:xfrm>
            <a:off x="6675750" y="1361050"/>
            <a:ext cx="1427400" cy="1427400"/>
          </a:xfrm>
          <a:prstGeom prst="rect">
            <a:avLst/>
          </a:prstGeom>
          <a:noFill/>
          <a:ln>
            <a:noFill/>
          </a:ln>
        </p:spPr>
      </p:pic>
      <p:pic>
        <p:nvPicPr>
          <p:cNvPr descr="steamvr logo.png" id="336" name="Shape 336"/>
          <p:cNvPicPr preferRelativeResize="0"/>
          <p:nvPr/>
        </p:nvPicPr>
        <p:blipFill>
          <a:blip r:embed="rId12">
            <a:alphaModFix/>
          </a:blip>
          <a:stretch>
            <a:fillRect/>
          </a:stretch>
        </p:blipFill>
        <p:spPr>
          <a:xfrm>
            <a:off x="5208550" y="1508000"/>
            <a:ext cx="1133475" cy="1133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descr="scree.png" id="167" name="Shape 167"/>
          <p:cNvPicPr preferRelativeResize="0"/>
          <p:nvPr/>
        </p:nvPicPr>
        <p:blipFill>
          <a:blip r:embed="rId3">
            <a:alphaModFix/>
          </a:blip>
          <a:stretch>
            <a:fillRect/>
          </a:stretch>
        </p:blipFill>
        <p:spPr>
          <a:xfrm>
            <a:off x="432174" y="2050049"/>
            <a:ext cx="8277998" cy="3547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Sprint3UseCase.png" id="174" name="Shape 174"/>
          <p:cNvPicPr preferRelativeResize="0"/>
          <p:nvPr/>
        </p:nvPicPr>
        <p:blipFill>
          <a:blip r:embed="rId3">
            <a:alphaModFix/>
          </a:blip>
          <a:stretch>
            <a:fillRect/>
          </a:stretch>
        </p:blipFill>
        <p:spPr>
          <a:xfrm>
            <a:off x="4240000" y="2264762"/>
            <a:ext cx="4652974" cy="2855474"/>
          </a:xfrm>
          <a:prstGeom prst="rect">
            <a:avLst/>
          </a:prstGeom>
          <a:noFill/>
          <a:ln>
            <a:noFill/>
          </a:ln>
        </p:spPr>
      </p:pic>
      <p:pic>
        <p:nvPicPr>
          <p:cNvPr id="175" name="Shape 175"/>
          <p:cNvPicPr preferRelativeResize="0"/>
          <p:nvPr/>
        </p:nvPicPr>
        <p:blipFill>
          <a:blip r:embed="rId4">
            <a:alphaModFix/>
          </a:blip>
          <a:stretch>
            <a:fillRect/>
          </a:stretch>
        </p:blipFill>
        <p:spPr>
          <a:xfrm>
            <a:off x="659770" y="1949425"/>
            <a:ext cx="3424629" cy="3181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82" name="Shape 182"/>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50000"/>
              <a:buFont typeface="Arial"/>
              <a:buNone/>
            </a:pPr>
            <a:r>
              <a:rPr b="1" lang="en-US">
                <a:solidFill>
                  <a:schemeClr val="dk1"/>
                </a:solidFill>
              </a:rPr>
              <a:t>Actor Model</a:t>
            </a:r>
            <a:r>
              <a:rPr lang="en-US">
                <a:solidFill>
                  <a:schemeClr val="dk1"/>
                </a:solidFill>
              </a:rPr>
              <a:t> - Components are independent actors in an application, and all aspects of the interactive paint project have taken advantage of this pattern (Unity).</a:t>
            </a:r>
          </a:p>
          <a:p>
            <a:pPr indent="-69850" lvl="0" marL="0" rtl="0">
              <a:spcBef>
                <a:spcPts val="0"/>
              </a:spcBef>
              <a:buClr>
                <a:schemeClr val="dk1"/>
              </a:buClr>
              <a:buSzPct val="50000"/>
              <a:buFont typeface="Arial"/>
              <a:buNone/>
            </a:pPr>
            <a:r>
              <a:t/>
            </a:r>
            <a:endParaRPr>
              <a:solidFill>
                <a:schemeClr val="dk1"/>
              </a:solidFill>
            </a:endParaRPr>
          </a:p>
          <a:p>
            <a:pPr indent="-69850" lvl="0" marL="0" rtl="0">
              <a:spcBef>
                <a:spcPts val="0"/>
              </a:spcBef>
              <a:buClr>
                <a:schemeClr val="dk1"/>
              </a:buClr>
              <a:buSzPct val="50000"/>
              <a:buFont typeface="Arial"/>
              <a:buNone/>
            </a:pPr>
            <a:r>
              <a:rPr b="1" lang="en-US">
                <a:solidFill>
                  <a:schemeClr val="dk1"/>
                </a:solidFill>
              </a:rPr>
              <a:t>Object Composition</a:t>
            </a:r>
            <a:r>
              <a:rPr lang="en-US">
                <a:solidFill>
                  <a:schemeClr val="dk1"/>
                </a:solidFill>
              </a:rPr>
              <a:t> - In an attempt to avoid complex classical hierarchies while programming in a more functional ML manner, we’ve opted to use Object Composition as a mechanism for reuse. </a:t>
            </a:r>
            <a:br>
              <a:rPr lang="en-US">
                <a:solidFill>
                  <a:schemeClr val="dk1"/>
                </a:solidFill>
              </a:rPr>
            </a:b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189" name="Shape 189"/>
          <p:cNvPicPr preferRelativeResize="0"/>
          <p:nvPr/>
        </p:nvPicPr>
        <p:blipFill rotWithShape="1">
          <a:blip r:embed="rId3">
            <a:alphaModFix/>
          </a:blip>
          <a:srcRect b="0" l="0" r="0" t="0"/>
          <a:stretch/>
        </p:blipFill>
        <p:spPr>
          <a:xfrm>
            <a:off x="544974" y="1425600"/>
            <a:ext cx="4690200" cy="2099400"/>
          </a:xfrm>
          <a:prstGeom prst="rect">
            <a:avLst/>
          </a:prstGeom>
          <a:noFill/>
          <a:ln>
            <a:noFill/>
          </a:ln>
        </p:spPr>
      </p:pic>
      <p:pic>
        <p:nvPicPr>
          <p:cNvPr descr="class4.png" id="190" name="Shape 190"/>
          <p:cNvPicPr preferRelativeResize="0"/>
          <p:nvPr/>
        </p:nvPicPr>
        <p:blipFill>
          <a:blip r:embed="rId4">
            <a:alphaModFix/>
          </a:blip>
          <a:stretch>
            <a:fillRect/>
          </a:stretch>
        </p:blipFill>
        <p:spPr>
          <a:xfrm>
            <a:off x="4667825" y="2855150"/>
            <a:ext cx="3398749" cy="317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7" name="Shape 19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a:t>
            </a:r>
            <a:r>
              <a:rPr lang="en-US">
                <a:solidFill>
                  <a:srgbClr val="001D4D"/>
                </a:solidFill>
              </a:rPr>
              <a:t>User Story #201 - Make input devices work with application</a:t>
            </a:r>
          </a:p>
          <a:p>
            <a:pPr indent="0" lvl="0" marL="0" marR="0" rtl="0" algn="l">
              <a:spcBef>
                <a:spcPts val="2000"/>
              </a:spcBef>
              <a:spcAft>
                <a:spcPts val="0"/>
              </a:spcAft>
              <a:buNone/>
            </a:pPr>
            <a:r>
              <a:rPr lang="en-US"/>
              <a:t>2.User Story #230 - HMD Game Framework</a:t>
            </a:r>
          </a:p>
          <a:p>
            <a:pPr indent="0" lvl="0" marL="0" marR="0" rtl="0" algn="l">
              <a:spcBef>
                <a:spcPts val="2000"/>
              </a:spcBef>
              <a:spcAft>
                <a:spcPts val="0"/>
              </a:spcAft>
              <a:buNone/>
            </a:pPr>
            <a:r>
              <a:rPr lang="en-US"/>
              <a:t>3.User Story #202 - Add tools to new Cinder integrated project</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2000"/>
              </a:spcBef>
              <a:buClr>
                <a:schemeClr val="dk1"/>
              </a:buClr>
              <a:buSzPct val="30555"/>
              <a:buFont typeface="Arial"/>
              <a:buNone/>
            </a:pPr>
            <a:r>
              <a:rPr lang="en-US" sz="3600">
                <a:solidFill>
                  <a:schemeClr val="dk1"/>
                </a:solidFill>
              </a:rPr>
              <a:t>User Story #201</a:t>
            </a:r>
          </a:p>
        </p:txBody>
      </p:sp>
      <p:sp>
        <p:nvSpPr>
          <p:cNvPr id="204" name="Shape 20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78571"/>
              <a:buFont typeface="Arial"/>
              <a:buNone/>
            </a:pPr>
            <a:r>
              <a:rPr lang="en-US" sz="1400">
                <a:solidFill>
                  <a:schemeClr val="dk1"/>
                </a:solidFill>
                <a:latin typeface="Times New Roman"/>
                <a:ea typeface="Times New Roman"/>
                <a:cs typeface="Times New Roman"/>
                <a:sym typeface="Times New Roman"/>
              </a:rPr>
              <a:t>As a user I would want the application to work with multiple input devices such as the Kinect and the Leap Motion.</a:t>
            </a:r>
          </a:p>
          <a:p>
            <a:pPr indent="-69850" lvl="0" marL="0" rtl="0">
              <a:spcBef>
                <a:spcPts val="0"/>
              </a:spcBef>
              <a:buClr>
                <a:schemeClr val="dk1"/>
              </a:buClr>
              <a:buSzPct val="78571"/>
              <a:buFont typeface="Arial"/>
              <a:buNone/>
            </a:pPr>
            <a:r>
              <a:rPr lang="en-US" sz="1400">
                <a:solidFill>
                  <a:schemeClr val="dk1"/>
                </a:solidFill>
                <a:latin typeface="Times New Roman"/>
                <a:ea typeface="Times New Roman"/>
                <a:cs typeface="Times New Roman"/>
                <a:sym typeface="Times New Roman"/>
              </a:rPr>
              <a:t>Acceptance Criteria:</a:t>
            </a:r>
          </a:p>
          <a:p>
            <a:pPr indent="-317500" lvl="0" marL="457200" rtl="0">
              <a:spcBef>
                <a:spcPts val="0"/>
              </a:spcBef>
              <a:buClr>
                <a:schemeClr val="dk1"/>
              </a:buClr>
              <a:buSzPct val="100000"/>
              <a:buFont typeface="Times New Roman"/>
              <a:buAutoNum type="arabicPeriod"/>
            </a:pPr>
            <a:r>
              <a:rPr lang="en-US" sz="1400">
                <a:solidFill>
                  <a:schemeClr val="dk1"/>
                </a:solidFill>
                <a:latin typeface="Times New Roman"/>
                <a:ea typeface="Times New Roman"/>
                <a:cs typeface="Times New Roman"/>
                <a:sym typeface="Times New Roman"/>
              </a:rPr>
              <a:t>Multiple input devices should be working with the application.</a:t>
            </a:r>
          </a:p>
          <a:p>
            <a:pPr indent="-317500" lvl="0" marL="457200" rtl="0">
              <a:spcBef>
                <a:spcPts val="0"/>
              </a:spcBef>
              <a:buClr>
                <a:schemeClr val="dk1"/>
              </a:buClr>
              <a:buSzPct val="100000"/>
              <a:buFont typeface="Times New Roman"/>
              <a:buAutoNum type="arabicPeriod"/>
            </a:pPr>
            <a:r>
              <a:rPr lang="en-US" sz="1400">
                <a:solidFill>
                  <a:schemeClr val="dk1"/>
                </a:solidFill>
                <a:latin typeface="Times New Roman"/>
                <a:ea typeface="Times New Roman"/>
                <a:cs typeface="Times New Roman"/>
                <a:sym typeface="Times New Roman"/>
              </a:rPr>
              <a:t>Implementation should be done in such a way that it can be easily switched over to Vulkan once that is ready.</a:t>
            </a:r>
          </a:p>
          <a:p>
            <a:pPr indent="0" lvl="0" marL="0" rtl="0">
              <a:spcBef>
                <a:spcPts val="0"/>
              </a:spcBef>
              <a:buNone/>
            </a:pPr>
            <a:r>
              <a:t/>
            </a:r>
            <a:endParaRPr sz="1200">
              <a:solidFill>
                <a:schemeClr val="dk1"/>
              </a:solidFill>
              <a:latin typeface="Times New Roman"/>
              <a:ea typeface="Times New Roman"/>
              <a:cs typeface="Times New Roman"/>
              <a:sym typeface="Times New Roman"/>
            </a:endParaRPr>
          </a:p>
          <a:p>
            <a:pPr indent="-228600" lvl="0" marL="457200" rtl="0">
              <a:spcBef>
                <a:spcPts val="0"/>
              </a:spcBef>
              <a:buClr>
                <a:schemeClr val="dk1"/>
              </a:buClr>
            </a:pPr>
            <a:r>
              <a:rPr lang="en-US">
                <a:solidFill>
                  <a:schemeClr val="dk1"/>
                </a:solidFill>
              </a:rPr>
              <a:t>This is when implementation of the handling interactions with input devices began.</a:t>
            </a:r>
          </a:p>
          <a:p>
            <a:pPr indent="0" lvl="0" marL="0" rtl="0">
              <a:spcBef>
                <a:spcPts val="0"/>
              </a:spcBef>
              <a:buNone/>
            </a:pPr>
            <a:r>
              <a:t/>
            </a:r>
            <a:endParaRPr>
              <a:solidFill>
                <a:schemeClr val="dk1"/>
              </a:solidFill>
            </a:endParaRPr>
          </a:p>
        </p:txBody>
      </p:sp>
      <p:pic>
        <p:nvPicPr>
          <p:cNvPr id="205" name="Shape 205"/>
          <p:cNvPicPr preferRelativeResize="0"/>
          <p:nvPr/>
        </p:nvPicPr>
        <p:blipFill rotWithShape="1">
          <a:blip r:embed="rId3">
            <a:alphaModFix/>
          </a:blip>
          <a:srcRect b="16854" l="0" r="7398" t="4162"/>
          <a:stretch/>
        </p:blipFill>
        <p:spPr>
          <a:xfrm>
            <a:off x="1299000" y="4082122"/>
            <a:ext cx="2048400" cy="232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779475" y="381000"/>
            <a:ext cx="7583400" cy="612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#230 - HMD Game Framework</a:t>
            </a:r>
          </a:p>
        </p:txBody>
      </p:sp>
      <p:sp>
        <p:nvSpPr>
          <p:cNvPr id="212" name="Shape 212"/>
          <p:cNvSpPr txBox="1"/>
          <p:nvPr>
            <p:ph idx="1" type="body"/>
          </p:nvPr>
        </p:nvSpPr>
        <p:spPr>
          <a:xfrm>
            <a:off x="779475" y="1275900"/>
            <a:ext cx="7583400" cy="47613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sz="1800"/>
              <a:t>As a User, I would like to play an educational game using the HMD, so that its functions can be put to practical use</a:t>
            </a:r>
          </a:p>
          <a:p>
            <a:pPr indent="0" lvl="0" marL="0" marR="0" rtl="0" algn="l">
              <a:spcBef>
                <a:spcPts val="0"/>
              </a:spcBef>
              <a:spcAft>
                <a:spcPts val="0"/>
              </a:spcAft>
              <a:buNone/>
            </a:pPr>
            <a:r>
              <a:rPr lang="en-US" sz="1800"/>
              <a:t>Acceptance Criteria:</a:t>
            </a:r>
          </a:p>
          <a:p>
            <a:pPr indent="-342900" lvl="0" marL="457200" marR="0" rtl="0" algn="l">
              <a:spcBef>
                <a:spcPts val="0"/>
              </a:spcBef>
              <a:spcAft>
                <a:spcPts val="0"/>
              </a:spcAft>
              <a:buSzPct val="100000"/>
              <a:buAutoNum type="arabicPeriod"/>
            </a:pPr>
            <a:r>
              <a:rPr lang="en-US" sz="1800"/>
              <a:t>Game uses HMD and controller functions</a:t>
            </a:r>
          </a:p>
          <a:p>
            <a:pPr indent="-342900" lvl="0" marL="457200" marR="0" rtl="0" algn="l">
              <a:spcBef>
                <a:spcPts val="2000"/>
              </a:spcBef>
              <a:spcAft>
                <a:spcPts val="0"/>
              </a:spcAft>
              <a:buSzPct val="100000"/>
              <a:buAutoNum type="arabicPeriod"/>
            </a:pPr>
            <a:r>
              <a:rPr lang="en-US" sz="1800"/>
              <a:t>Game has a defined win state</a:t>
            </a:r>
          </a:p>
          <a:p>
            <a:pPr indent="-342900" lvl="0" marL="457200" marR="0" rtl="0" algn="l">
              <a:spcBef>
                <a:spcPts val="2000"/>
              </a:spcBef>
              <a:spcAft>
                <a:spcPts val="0"/>
              </a:spcAft>
              <a:buSzPct val="100000"/>
              <a:buAutoNum type="arabicPeriod"/>
            </a:pPr>
            <a:r>
              <a:rPr lang="en-US" sz="1800"/>
              <a:t>Game can be implemented and showcased at final presentation</a:t>
            </a:r>
          </a:p>
          <a:p>
            <a:pPr indent="0" lvl="0" marL="0" marR="0" rtl="0" algn="l">
              <a:spcBef>
                <a:spcPts val="2000"/>
              </a:spcBef>
              <a:spcAft>
                <a:spcPts val="0"/>
              </a:spcAft>
              <a:buNone/>
            </a:pPr>
            <a:r>
              <a:rPr lang="en-US" sz="1800"/>
              <a:t>Assets:</a:t>
            </a:r>
          </a:p>
          <a:p>
            <a:pPr indent="-342900" lvl="0" marL="457200" marR="0" rtl="0" algn="l">
              <a:spcBef>
                <a:spcPts val="0"/>
              </a:spcBef>
              <a:spcAft>
                <a:spcPts val="0"/>
              </a:spcAft>
              <a:buSzPct val="100000"/>
            </a:pPr>
            <a:r>
              <a:rPr lang="en-US" sz="1800"/>
              <a:t>Interactable Object that is used throughout the game</a:t>
            </a:r>
          </a:p>
          <a:p>
            <a:pPr indent="-342900" lvl="0" marL="457200" marR="0" rtl="0" algn="l">
              <a:spcBef>
                <a:spcPts val="0"/>
              </a:spcBef>
              <a:spcAft>
                <a:spcPts val="0"/>
              </a:spcAft>
              <a:buSzPct val="100000"/>
            </a:pPr>
            <a:r>
              <a:rPr lang="en-US" sz="1800"/>
              <a:t>Elements that force the user to use the controller set functions (Teleportation, Pick-Up object, and Use object)</a:t>
            </a:r>
          </a:p>
          <a:p>
            <a:pPr indent="-342900" lvl="0" marL="457200" marR="0" rtl="0" algn="l">
              <a:spcBef>
                <a:spcPts val="0"/>
              </a:spcBef>
              <a:spcAft>
                <a:spcPts val="0"/>
              </a:spcAft>
              <a:buSzPct val="100000"/>
            </a:pPr>
            <a:r>
              <a:rPr lang="en-US" sz="1800"/>
              <a:t>Win condition for completing the game</a:t>
            </a:r>
          </a:p>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Rule Set:</a:t>
            </a:r>
          </a:p>
          <a:p>
            <a:pPr indent="-342900" lvl="0" marL="457200" marR="0" rtl="0" algn="l">
              <a:spcBef>
                <a:spcPts val="0"/>
              </a:spcBef>
              <a:spcAft>
                <a:spcPts val="0"/>
              </a:spcAft>
              <a:buSzPct val="100000"/>
            </a:pPr>
            <a:r>
              <a:rPr lang="en-US" sz="1800"/>
              <a:t>User must pick up a key-object and take to the end of a maze</a:t>
            </a:r>
          </a:p>
          <a:p>
            <a:pPr indent="-342900" lvl="0" marL="457200" marR="0" rtl="0" algn="l">
              <a:spcBef>
                <a:spcPts val="0"/>
              </a:spcBef>
              <a:spcAft>
                <a:spcPts val="0"/>
              </a:spcAft>
              <a:buSzPct val="100000"/>
            </a:pPr>
            <a:r>
              <a:rPr lang="en-US" sz="1800"/>
              <a:t>Throughout the maze, gates are associated with the 3 main controller functions</a:t>
            </a:r>
          </a:p>
          <a:p>
            <a:pPr indent="0" lvl="0" marL="0" marR="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